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Montserrat" pitchFamily="2" charset="77"/>
      <p:regular r:id="rId19"/>
      <p:bold r:id="rId20"/>
      <p:italic r:id="rId21"/>
      <p:boldItalic r:id="rId22"/>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4610"/>
  </p:normalViewPr>
  <p:slideViewPr>
    <p:cSldViewPr snapToGrid="0" snapToObjects="1">
      <p:cViewPr varScale="1">
        <p:scale>
          <a:sx n="81" d="100"/>
          <a:sy n="81" d="100"/>
        </p:scale>
        <p:origin x="1672"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46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864037" y="1412081"/>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Presented by:</a:t>
            </a:r>
            <a:endParaRPr lang="en-US" sz="1900" dirty="0"/>
          </a:p>
        </p:txBody>
      </p:sp>
      <p:sp>
        <p:nvSpPr>
          <p:cNvPr id="4" name="Text 1"/>
          <p:cNvSpPr/>
          <p:nvPr/>
        </p:nvSpPr>
        <p:spPr>
          <a:xfrm>
            <a:off x="864037" y="2053947"/>
            <a:ext cx="3898225" cy="487204"/>
          </a:xfrm>
          <a:prstGeom prst="rect">
            <a:avLst/>
          </a:prstGeom>
          <a:noFill/>
          <a:ln/>
        </p:spPr>
        <p:txBody>
          <a:bodyPr wrap="none" lIns="0" tIns="0" rIns="0" bIns="0" rtlCol="0" anchor="t"/>
          <a:lstStyle/>
          <a:p>
            <a:pPr marL="0" indent="0">
              <a:lnSpc>
                <a:spcPts val="3800"/>
              </a:lnSpc>
              <a:buNone/>
            </a:pPr>
            <a:r>
              <a:rPr lang="en-US" sz="3050" b="1" dirty="0">
                <a:solidFill>
                  <a:srgbClr val="7068F4"/>
                </a:solidFill>
                <a:latin typeface="Barlow Bold" pitchFamily="34" charset="0"/>
                <a:ea typeface="Barlow Bold" pitchFamily="34" charset="-122"/>
                <a:cs typeface="Barlow Bold" pitchFamily="34" charset="-120"/>
              </a:rPr>
              <a:t>Nidhi </a:t>
            </a:r>
            <a:endParaRPr lang="en-US" sz="3050" dirty="0"/>
          </a:p>
        </p:txBody>
      </p:sp>
      <p:sp>
        <p:nvSpPr>
          <p:cNvPr id="5" name="Text 2"/>
          <p:cNvSpPr/>
          <p:nvPr/>
        </p:nvSpPr>
        <p:spPr>
          <a:xfrm>
            <a:off x="864037" y="2911435"/>
            <a:ext cx="3898225" cy="487204"/>
          </a:xfrm>
          <a:prstGeom prst="rect">
            <a:avLst/>
          </a:prstGeom>
          <a:noFill/>
          <a:ln/>
        </p:spPr>
        <p:txBody>
          <a:bodyPr wrap="none" lIns="0" tIns="0" rIns="0" bIns="0" rtlCol="0" anchor="t"/>
          <a:lstStyle/>
          <a:p>
            <a:pPr marL="0" indent="0">
              <a:lnSpc>
                <a:spcPts val="3800"/>
              </a:lnSpc>
              <a:buNone/>
            </a:pPr>
            <a:r>
              <a:rPr lang="en-US" sz="3050" b="1" dirty="0">
                <a:solidFill>
                  <a:srgbClr val="7068F4"/>
                </a:solidFill>
                <a:latin typeface="Barlow Bold" pitchFamily="34" charset="0"/>
                <a:ea typeface="Barlow Bold" pitchFamily="34" charset="-122"/>
                <a:cs typeface="Barlow Bold" pitchFamily="34" charset="-120"/>
              </a:rPr>
              <a:t>Mohamed </a:t>
            </a:r>
            <a:endParaRPr lang="en-US" sz="3050" dirty="0"/>
          </a:p>
        </p:txBody>
      </p:sp>
      <p:sp>
        <p:nvSpPr>
          <p:cNvPr id="6" name="Text 3"/>
          <p:cNvSpPr/>
          <p:nvPr/>
        </p:nvSpPr>
        <p:spPr>
          <a:xfrm>
            <a:off x="864037" y="3768923"/>
            <a:ext cx="3898225" cy="487204"/>
          </a:xfrm>
          <a:prstGeom prst="rect">
            <a:avLst/>
          </a:prstGeom>
          <a:noFill/>
          <a:ln/>
        </p:spPr>
        <p:txBody>
          <a:bodyPr wrap="none" lIns="0" tIns="0" rIns="0" bIns="0" rtlCol="0" anchor="t"/>
          <a:lstStyle/>
          <a:p>
            <a:pPr marL="0" indent="0">
              <a:lnSpc>
                <a:spcPts val="3800"/>
              </a:lnSpc>
              <a:buNone/>
            </a:pPr>
            <a:r>
              <a:rPr lang="en-US" sz="3050" b="1" dirty="0">
                <a:solidFill>
                  <a:srgbClr val="7068F4"/>
                </a:solidFill>
                <a:latin typeface="Barlow Bold" pitchFamily="34" charset="0"/>
                <a:ea typeface="Barlow Bold" pitchFamily="34" charset="-122"/>
                <a:cs typeface="Barlow Bold" pitchFamily="34" charset="-120"/>
              </a:rPr>
              <a:t>Alex</a:t>
            </a:r>
            <a:endParaRPr lang="en-US" sz="3050" dirty="0"/>
          </a:p>
        </p:txBody>
      </p:sp>
      <p:sp>
        <p:nvSpPr>
          <p:cNvPr id="7" name="Text 4"/>
          <p:cNvSpPr/>
          <p:nvPr/>
        </p:nvSpPr>
        <p:spPr>
          <a:xfrm>
            <a:off x="864037" y="4626412"/>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8" name="Text 5"/>
          <p:cNvSpPr/>
          <p:nvPr/>
        </p:nvSpPr>
        <p:spPr>
          <a:xfrm>
            <a:off x="864037" y="5299115"/>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9" name="Text 6"/>
          <p:cNvSpPr/>
          <p:nvPr/>
        </p:nvSpPr>
        <p:spPr>
          <a:xfrm>
            <a:off x="864037" y="5971818"/>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10" name="Text 7"/>
          <p:cNvSpPr/>
          <p:nvPr/>
        </p:nvSpPr>
        <p:spPr>
          <a:xfrm>
            <a:off x="864037" y="6644521"/>
            <a:ext cx="129023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57726" y="674251"/>
            <a:ext cx="3869531" cy="483632"/>
          </a:xfrm>
          <a:prstGeom prst="rect">
            <a:avLst/>
          </a:prstGeom>
          <a:noFill/>
          <a:ln/>
        </p:spPr>
        <p:txBody>
          <a:bodyPr wrap="none" lIns="0" tIns="0" rIns="0" bIns="0" rtlCol="0" anchor="t"/>
          <a:lstStyle/>
          <a:p>
            <a:pPr marL="0" indent="0">
              <a:lnSpc>
                <a:spcPts val="3800"/>
              </a:lnSpc>
              <a:buNone/>
            </a:pPr>
            <a:r>
              <a:rPr lang="en-US" sz="3000" b="1" dirty="0">
                <a:solidFill>
                  <a:srgbClr val="000000"/>
                </a:solidFill>
                <a:latin typeface="Barlow Bold" pitchFamily="34" charset="0"/>
                <a:ea typeface="Barlow Bold" pitchFamily="34" charset="-122"/>
                <a:cs typeface="Barlow Bold" pitchFamily="34" charset="-120"/>
              </a:rPr>
              <a:t>Network design </a:t>
            </a:r>
            <a:endParaRPr lang="en-US" sz="3000" dirty="0"/>
          </a:p>
        </p:txBody>
      </p:sp>
      <p:pic>
        <p:nvPicPr>
          <p:cNvPr id="3" name="Image 0" descr="preencoded.png"/>
          <p:cNvPicPr>
            <a:picLocks noChangeAspect="1"/>
          </p:cNvPicPr>
          <p:nvPr/>
        </p:nvPicPr>
        <p:blipFill>
          <a:blip r:embed="rId3"/>
          <a:stretch>
            <a:fillRect/>
          </a:stretch>
        </p:blipFill>
        <p:spPr>
          <a:xfrm>
            <a:off x="857726" y="1647944"/>
            <a:ext cx="10419159" cy="59072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1989" y="528757"/>
            <a:ext cx="7800023" cy="1263253"/>
          </a:xfrm>
          <a:prstGeom prst="rect">
            <a:avLst/>
          </a:prstGeom>
          <a:noFill/>
          <a:ln/>
        </p:spPr>
        <p:txBody>
          <a:bodyPr wrap="square" lIns="0" tIns="0" rIns="0" bIns="0" rtlCol="0" anchor="t"/>
          <a:lstStyle/>
          <a:p>
            <a:pPr marL="0" indent="0">
              <a:lnSpc>
                <a:spcPts val="4950"/>
              </a:lnSpc>
              <a:buNone/>
            </a:pPr>
            <a:r>
              <a:rPr lang="en-US" sz="3950" b="1" dirty="0">
                <a:solidFill>
                  <a:srgbClr val="7068F4"/>
                </a:solidFill>
                <a:latin typeface="Barlow Bold" pitchFamily="34" charset="0"/>
                <a:ea typeface="Barlow Bold" pitchFamily="34" charset="-122"/>
                <a:cs typeface="Barlow Bold" pitchFamily="34" charset="-120"/>
              </a:rPr>
              <a:t>Conclusion and Future Considerations</a:t>
            </a:r>
            <a:endParaRPr lang="en-US" sz="3950" dirty="0"/>
          </a:p>
        </p:txBody>
      </p:sp>
      <p:sp>
        <p:nvSpPr>
          <p:cNvPr id="4" name="Shape 1"/>
          <p:cNvSpPr/>
          <p:nvPr/>
        </p:nvSpPr>
        <p:spPr>
          <a:xfrm>
            <a:off x="671989" y="2296001"/>
            <a:ext cx="431959" cy="431959"/>
          </a:xfrm>
          <a:prstGeom prst="roundRect">
            <a:avLst>
              <a:gd name="adj" fmla="val 40007"/>
            </a:avLst>
          </a:prstGeom>
          <a:solidFill>
            <a:srgbClr val="EEEFF5"/>
          </a:solidFill>
          <a:ln/>
          <a:effectLst>
            <a:outerShdw blurRad="46990" dist="22860" dir="13500000" algn="bl" rotWithShape="0">
              <a:srgbClr val="FFFFFF">
                <a:alpha val="70000"/>
              </a:srgbClr>
            </a:outerShdw>
          </a:effectLst>
        </p:spPr>
        <p:txBody>
          <a:bodyPr/>
          <a:lstStyle/>
          <a:p>
            <a:endParaRPr lang="en-BE"/>
          </a:p>
        </p:txBody>
      </p:sp>
      <p:sp>
        <p:nvSpPr>
          <p:cNvPr id="5" name="Text 2"/>
          <p:cNvSpPr/>
          <p:nvPr/>
        </p:nvSpPr>
        <p:spPr>
          <a:xfrm>
            <a:off x="834271" y="2360414"/>
            <a:ext cx="107275" cy="3031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1</a:t>
            </a:r>
            <a:endParaRPr lang="en-US" sz="2350" dirty="0"/>
          </a:p>
        </p:txBody>
      </p:sp>
      <p:sp>
        <p:nvSpPr>
          <p:cNvPr id="6" name="Text 3"/>
          <p:cNvSpPr/>
          <p:nvPr/>
        </p:nvSpPr>
        <p:spPr>
          <a:xfrm>
            <a:off x="1295876" y="2296001"/>
            <a:ext cx="2526506" cy="315754"/>
          </a:xfrm>
          <a:prstGeom prst="rect">
            <a:avLst/>
          </a:prstGeom>
          <a:noFill/>
          <a:ln/>
        </p:spPr>
        <p:txBody>
          <a:bodyPr wrap="none" lIns="0" tIns="0" rIns="0" bIns="0" rtlCol="0" anchor="t"/>
          <a:lstStyle/>
          <a:p>
            <a:pPr marL="0" indent="0">
              <a:lnSpc>
                <a:spcPts val="2450"/>
              </a:lnSpc>
              <a:buNone/>
            </a:pPr>
            <a:r>
              <a:rPr lang="en-US" sz="1950" b="1" dirty="0">
                <a:solidFill>
                  <a:srgbClr val="272525"/>
                </a:solidFill>
                <a:latin typeface="Barlow Bold" pitchFamily="34" charset="0"/>
                <a:ea typeface="Barlow Bold" pitchFamily="34" charset="-122"/>
                <a:cs typeface="Barlow Bold" pitchFamily="34" charset="-120"/>
              </a:rPr>
              <a:t>Accomplishments</a:t>
            </a:r>
            <a:endParaRPr lang="en-US" sz="1950" dirty="0"/>
          </a:p>
        </p:txBody>
      </p:sp>
      <p:sp>
        <p:nvSpPr>
          <p:cNvPr id="7" name="Text 4"/>
          <p:cNvSpPr/>
          <p:nvPr/>
        </p:nvSpPr>
        <p:spPr>
          <a:xfrm>
            <a:off x="1295876" y="2726888"/>
            <a:ext cx="7176135" cy="614363"/>
          </a:xfrm>
          <a:prstGeom prst="rect">
            <a:avLst/>
          </a:prstGeom>
          <a:noFill/>
          <a:ln/>
        </p:spPr>
        <p:txBody>
          <a:bodyPr wrap="square" lIns="0" tIns="0" rIns="0" bIns="0" rtlCol="0" anchor="t"/>
          <a:lstStyle/>
          <a:p>
            <a:pPr marL="0" indent="0">
              <a:lnSpc>
                <a:spcPts val="2400"/>
              </a:lnSpc>
              <a:buNone/>
            </a:pPr>
            <a:r>
              <a:rPr lang="en-US" sz="1500" dirty="0">
                <a:solidFill>
                  <a:srgbClr val="272525"/>
                </a:solidFill>
                <a:latin typeface="Montserrat" pitchFamily="34" charset="0"/>
                <a:ea typeface="Montserrat" pitchFamily="34" charset="-122"/>
                <a:cs typeface="Montserrat" pitchFamily="34" charset="-120"/>
              </a:rPr>
              <a:t>Successfully implemented a secure and efficient network infrastructure that meets current organizational needs.</a:t>
            </a:r>
            <a:endParaRPr lang="en-US" sz="1500" dirty="0"/>
          </a:p>
        </p:txBody>
      </p:sp>
      <p:sp>
        <p:nvSpPr>
          <p:cNvPr id="8" name="Shape 5"/>
          <p:cNvSpPr/>
          <p:nvPr/>
        </p:nvSpPr>
        <p:spPr>
          <a:xfrm>
            <a:off x="671989" y="3749159"/>
            <a:ext cx="431959" cy="431959"/>
          </a:xfrm>
          <a:prstGeom prst="roundRect">
            <a:avLst>
              <a:gd name="adj" fmla="val 40007"/>
            </a:avLst>
          </a:prstGeom>
          <a:solidFill>
            <a:srgbClr val="EEEFF5"/>
          </a:solidFill>
          <a:ln/>
          <a:effectLst>
            <a:outerShdw blurRad="46990" dist="22860" dir="13500000" algn="bl" rotWithShape="0">
              <a:srgbClr val="FFFFFF">
                <a:alpha val="70000"/>
              </a:srgbClr>
            </a:outerShdw>
          </a:effectLst>
        </p:spPr>
        <p:txBody>
          <a:bodyPr/>
          <a:lstStyle/>
          <a:p>
            <a:endParaRPr lang="en-BE"/>
          </a:p>
        </p:txBody>
      </p:sp>
      <p:sp>
        <p:nvSpPr>
          <p:cNvPr id="9" name="Text 6"/>
          <p:cNvSpPr/>
          <p:nvPr/>
        </p:nvSpPr>
        <p:spPr>
          <a:xfrm>
            <a:off x="803077" y="3813572"/>
            <a:ext cx="169783" cy="3031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2</a:t>
            </a:r>
            <a:endParaRPr lang="en-US" sz="2350" dirty="0"/>
          </a:p>
        </p:txBody>
      </p:sp>
      <p:sp>
        <p:nvSpPr>
          <p:cNvPr id="10" name="Text 7"/>
          <p:cNvSpPr/>
          <p:nvPr/>
        </p:nvSpPr>
        <p:spPr>
          <a:xfrm>
            <a:off x="1295876" y="3749159"/>
            <a:ext cx="2526506" cy="315754"/>
          </a:xfrm>
          <a:prstGeom prst="rect">
            <a:avLst/>
          </a:prstGeom>
          <a:noFill/>
          <a:ln/>
        </p:spPr>
        <p:txBody>
          <a:bodyPr wrap="none" lIns="0" tIns="0" rIns="0" bIns="0" rtlCol="0" anchor="t"/>
          <a:lstStyle/>
          <a:p>
            <a:pPr marL="0" indent="0">
              <a:lnSpc>
                <a:spcPts val="2450"/>
              </a:lnSpc>
              <a:buNone/>
            </a:pPr>
            <a:r>
              <a:rPr lang="en-US" sz="1950" b="1" dirty="0">
                <a:solidFill>
                  <a:srgbClr val="272525"/>
                </a:solidFill>
                <a:latin typeface="Barlow Bold" pitchFamily="34" charset="0"/>
                <a:ea typeface="Barlow Bold" pitchFamily="34" charset="-122"/>
                <a:cs typeface="Barlow Bold" pitchFamily="34" charset="-120"/>
              </a:rPr>
              <a:t>Scalability</a:t>
            </a:r>
            <a:endParaRPr lang="en-US" sz="1950" dirty="0"/>
          </a:p>
        </p:txBody>
      </p:sp>
      <p:sp>
        <p:nvSpPr>
          <p:cNvPr id="11" name="Text 8"/>
          <p:cNvSpPr/>
          <p:nvPr/>
        </p:nvSpPr>
        <p:spPr>
          <a:xfrm>
            <a:off x="1295876" y="4180046"/>
            <a:ext cx="7176135" cy="614363"/>
          </a:xfrm>
          <a:prstGeom prst="rect">
            <a:avLst/>
          </a:prstGeom>
          <a:noFill/>
          <a:ln/>
        </p:spPr>
        <p:txBody>
          <a:bodyPr wrap="square" lIns="0" tIns="0" rIns="0" bIns="0" rtlCol="0" anchor="t"/>
          <a:lstStyle/>
          <a:p>
            <a:pPr marL="0" indent="0">
              <a:lnSpc>
                <a:spcPts val="2400"/>
              </a:lnSpc>
              <a:buNone/>
            </a:pPr>
            <a:r>
              <a:rPr lang="en-US" sz="1500" dirty="0">
                <a:solidFill>
                  <a:srgbClr val="272525"/>
                </a:solidFill>
                <a:latin typeface="Montserrat" pitchFamily="34" charset="0"/>
                <a:ea typeface="Montserrat" pitchFamily="34" charset="-122"/>
                <a:cs typeface="Montserrat" pitchFamily="34" charset="-120"/>
              </a:rPr>
              <a:t>The network design allows for future expansion and addition of new VLANs or services as needed.</a:t>
            </a:r>
            <a:endParaRPr lang="en-US" sz="1500" dirty="0"/>
          </a:p>
        </p:txBody>
      </p:sp>
      <p:sp>
        <p:nvSpPr>
          <p:cNvPr id="12" name="Shape 9"/>
          <p:cNvSpPr/>
          <p:nvPr/>
        </p:nvSpPr>
        <p:spPr>
          <a:xfrm>
            <a:off x="671989" y="5202317"/>
            <a:ext cx="431959" cy="431959"/>
          </a:xfrm>
          <a:prstGeom prst="roundRect">
            <a:avLst>
              <a:gd name="adj" fmla="val 40007"/>
            </a:avLst>
          </a:prstGeom>
          <a:solidFill>
            <a:srgbClr val="EEEFF5"/>
          </a:solidFill>
          <a:ln/>
          <a:effectLst>
            <a:outerShdw blurRad="46990" dist="22860" dir="13500000" algn="bl" rotWithShape="0">
              <a:srgbClr val="FFFFFF">
                <a:alpha val="70000"/>
              </a:srgbClr>
            </a:outerShdw>
          </a:effectLst>
        </p:spPr>
        <p:txBody>
          <a:bodyPr/>
          <a:lstStyle/>
          <a:p>
            <a:endParaRPr lang="en-BE"/>
          </a:p>
        </p:txBody>
      </p:sp>
      <p:sp>
        <p:nvSpPr>
          <p:cNvPr id="13" name="Text 10"/>
          <p:cNvSpPr/>
          <p:nvPr/>
        </p:nvSpPr>
        <p:spPr>
          <a:xfrm>
            <a:off x="806053" y="5266730"/>
            <a:ext cx="163711" cy="3031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3</a:t>
            </a:r>
            <a:endParaRPr lang="en-US" sz="2350" dirty="0"/>
          </a:p>
        </p:txBody>
      </p:sp>
      <p:sp>
        <p:nvSpPr>
          <p:cNvPr id="14" name="Text 11"/>
          <p:cNvSpPr/>
          <p:nvPr/>
        </p:nvSpPr>
        <p:spPr>
          <a:xfrm>
            <a:off x="1295876" y="5202317"/>
            <a:ext cx="2709267" cy="315754"/>
          </a:xfrm>
          <a:prstGeom prst="rect">
            <a:avLst/>
          </a:prstGeom>
          <a:noFill/>
          <a:ln/>
        </p:spPr>
        <p:txBody>
          <a:bodyPr wrap="none" lIns="0" tIns="0" rIns="0" bIns="0" rtlCol="0" anchor="t"/>
          <a:lstStyle/>
          <a:p>
            <a:pPr marL="0" indent="0">
              <a:lnSpc>
                <a:spcPts val="2450"/>
              </a:lnSpc>
              <a:buNone/>
            </a:pPr>
            <a:r>
              <a:rPr lang="en-US" sz="1950" b="1" dirty="0">
                <a:solidFill>
                  <a:srgbClr val="272525"/>
                </a:solidFill>
                <a:latin typeface="Barlow Bold" pitchFamily="34" charset="0"/>
                <a:ea typeface="Barlow Bold" pitchFamily="34" charset="-122"/>
                <a:cs typeface="Barlow Bold" pitchFamily="34" charset="-120"/>
              </a:rPr>
              <a:t>Performance Monitoring</a:t>
            </a:r>
            <a:endParaRPr lang="en-US" sz="1950" dirty="0"/>
          </a:p>
        </p:txBody>
      </p:sp>
      <p:sp>
        <p:nvSpPr>
          <p:cNvPr id="15" name="Text 12"/>
          <p:cNvSpPr/>
          <p:nvPr/>
        </p:nvSpPr>
        <p:spPr>
          <a:xfrm>
            <a:off x="1295876" y="5633204"/>
            <a:ext cx="7176135" cy="614363"/>
          </a:xfrm>
          <a:prstGeom prst="rect">
            <a:avLst/>
          </a:prstGeom>
          <a:noFill/>
          <a:ln/>
        </p:spPr>
        <p:txBody>
          <a:bodyPr wrap="square" lIns="0" tIns="0" rIns="0" bIns="0" rtlCol="0" anchor="t"/>
          <a:lstStyle/>
          <a:p>
            <a:pPr marL="0" indent="0">
              <a:lnSpc>
                <a:spcPts val="2400"/>
              </a:lnSpc>
              <a:buNone/>
            </a:pPr>
            <a:r>
              <a:rPr lang="en-US" sz="1500" dirty="0">
                <a:solidFill>
                  <a:srgbClr val="272525"/>
                </a:solidFill>
                <a:latin typeface="Montserrat" pitchFamily="34" charset="0"/>
                <a:ea typeface="Montserrat" pitchFamily="34" charset="-122"/>
                <a:cs typeface="Montserrat" pitchFamily="34" charset="-120"/>
              </a:rPr>
              <a:t>Implement ongoing network performance monitoring to ensure optimal operation and identify potential bottlenecks.</a:t>
            </a:r>
            <a:endParaRPr lang="en-US" sz="1500" dirty="0"/>
          </a:p>
        </p:txBody>
      </p:sp>
      <p:sp>
        <p:nvSpPr>
          <p:cNvPr id="16" name="Shape 13"/>
          <p:cNvSpPr/>
          <p:nvPr/>
        </p:nvSpPr>
        <p:spPr>
          <a:xfrm>
            <a:off x="671989" y="6655475"/>
            <a:ext cx="431959" cy="431959"/>
          </a:xfrm>
          <a:prstGeom prst="roundRect">
            <a:avLst>
              <a:gd name="adj" fmla="val 40007"/>
            </a:avLst>
          </a:prstGeom>
          <a:solidFill>
            <a:srgbClr val="EEEFF5"/>
          </a:solidFill>
          <a:ln/>
          <a:effectLst>
            <a:outerShdw blurRad="46990" dist="22860" dir="13500000" algn="bl" rotWithShape="0">
              <a:srgbClr val="FFFFFF">
                <a:alpha val="70000"/>
              </a:srgbClr>
            </a:outerShdw>
          </a:effectLst>
        </p:spPr>
        <p:txBody>
          <a:bodyPr/>
          <a:lstStyle/>
          <a:p>
            <a:endParaRPr lang="en-BE"/>
          </a:p>
        </p:txBody>
      </p:sp>
      <p:sp>
        <p:nvSpPr>
          <p:cNvPr id="17" name="Text 14"/>
          <p:cNvSpPr/>
          <p:nvPr/>
        </p:nvSpPr>
        <p:spPr>
          <a:xfrm>
            <a:off x="796290" y="6719888"/>
            <a:ext cx="183356" cy="3031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4</a:t>
            </a:r>
            <a:endParaRPr lang="en-US" sz="2350" dirty="0"/>
          </a:p>
        </p:txBody>
      </p:sp>
      <p:sp>
        <p:nvSpPr>
          <p:cNvPr id="18" name="Text 15"/>
          <p:cNvSpPr/>
          <p:nvPr/>
        </p:nvSpPr>
        <p:spPr>
          <a:xfrm>
            <a:off x="1295876" y="6655475"/>
            <a:ext cx="2526506" cy="315754"/>
          </a:xfrm>
          <a:prstGeom prst="rect">
            <a:avLst/>
          </a:prstGeom>
          <a:noFill/>
          <a:ln/>
        </p:spPr>
        <p:txBody>
          <a:bodyPr wrap="none" lIns="0" tIns="0" rIns="0" bIns="0" rtlCol="0" anchor="t"/>
          <a:lstStyle/>
          <a:p>
            <a:pPr marL="0" indent="0">
              <a:lnSpc>
                <a:spcPts val="2450"/>
              </a:lnSpc>
              <a:buNone/>
            </a:pPr>
            <a:r>
              <a:rPr lang="en-US" sz="1950" b="1" dirty="0">
                <a:solidFill>
                  <a:srgbClr val="272525"/>
                </a:solidFill>
                <a:latin typeface="Barlow Bold" pitchFamily="34" charset="0"/>
                <a:ea typeface="Barlow Bold" pitchFamily="34" charset="-122"/>
                <a:cs typeface="Barlow Bold" pitchFamily="34" charset="-120"/>
              </a:rPr>
              <a:t>Security Updates</a:t>
            </a:r>
            <a:endParaRPr lang="en-US" sz="1950" dirty="0"/>
          </a:p>
        </p:txBody>
      </p:sp>
      <p:sp>
        <p:nvSpPr>
          <p:cNvPr id="19" name="Text 16"/>
          <p:cNvSpPr/>
          <p:nvPr/>
        </p:nvSpPr>
        <p:spPr>
          <a:xfrm>
            <a:off x="1295876" y="7086362"/>
            <a:ext cx="7176135" cy="614363"/>
          </a:xfrm>
          <a:prstGeom prst="rect">
            <a:avLst/>
          </a:prstGeom>
          <a:noFill/>
          <a:ln/>
        </p:spPr>
        <p:txBody>
          <a:bodyPr wrap="square" lIns="0" tIns="0" rIns="0" bIns="0" rtlCol="0" anchor="t"/>
          <a:lstStyle/>
          <a:p>
            <a:pPr marL="0" indent="0">
              <a:lnSpc>
                <a:spcPts val="2400"/>
              </a:lnSpc>
              <a:buNone/>
            </a:pPr>
            <a:r>
              <a:rPr lang="en-US" sz="1500" dirty="0">
                <a:solidFill>
                  <a:srgbClr val="272525"/>
                </a:solidFill>
                <a:latin typeface="Montserrat" pitchFamily="34" charset="0"/>
                <a:ea typeface="Montserrat" pitchFamily="34" charset="-122"/>
                <a:cs typeface="Montserrat" pitchFamily="34" charset="-120"/>
              </a:rPr>
              <a:t>Regularly review and update security measures to protect against evolving cyber threats.</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5097542"/>
            <a:ext cx="11626334" cy="1120616"/>
          </a:xfrm>
          <a:prstGeom prst="rect">
            <a:avLst/>
          </a:prstGeom>
          <a:noFill/>
          <a:ln/>
        </p:spPr>
        <p:txBody>
          <a:bodyPr wrap="none" lIns="0" tIns="0" rIns="0" bIns="0" rtlCol="0" anchor="t"/>
          <a:lstStyle/>
          <a:p>
            <a:pPr marL="0" indent="0">
              <a:lnSpc>
                <a:spcPts val="8800"/>
              </a:lnSpc>
              <a:buNone/>
            </a:pPr>
            <a:r>
              <a:rPr lang="en-US" sz="7050" b="1" dirty="0">
                <a:solidFill>
                  <a:srgbClr val="7068F4"/>
                </a:solidFill>
                <a:latin typeface="Barlow Bold" pitchFamily="34" charset="0"/>
                <a:ea typeface="Barlow Bold" pitchFamily="34" charset="-122"/>
                <a:cs typeface="Barlow Bold" pitchFamily="34" charset="-120"/>
              </a:rPr>
              <a:t>Thank you for your attentions</a:t>
            </a:r>
            <a:endParaRPr lang="en-US" sz="7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1655" y="678299"/>
            <a:ext cx="7420689" cy="3352919"/>
          </a:xfrm>
          <a:prstGeom prst="rect">
            <a:avLst/>
          </a:prstGeom>
          <a:noFill/>
          <a:ln/>
        </p:spPr>
        <p:txBody>
          <a:bodyPr wrap="square" lIns="0" tIns="0" rIns="0" bIns="0" rtlCol="0" anchor="t"/>
          <a:lstStyle/>
          <a:p>
            <a:pPr marL="0" indent="0">
              <a:lnSpc>
                <a:spcPts val="8800"/>
              </a:lnSpc>
              <a:buNone/>
            </a:pPr>
            <a:r>
              <a:rPr lang="en-US" sz="7000" b="1" dirty="0">
                <a:solidFill>
                  <a:srgbClr val="7068F4"/>
                </a:solidFill>
                <a:latin typeface="Barlow Bold" pitchFamily="34" charset="0"/>
                <a:ea typeface="Barlow Bold" pitchFamily="34" charset="-122"/>
                <a:cs typeface="Barlow Bold" pitchFamily="34" charset="-120"/>
              </a:rPr>
              <a:t>Network Infrastructure Implementation</a:t>
            </a:r>
            <a:endParaRPr lang="en-US" sz="7000" dirty="0"/>
          </a:p>
        </p:txBody>
      </p:sp>
      <p:sp>
        <p:nvSpPr>
          <p:cNvPr id="4" name="Text 1"/>
          <p:cNvSpPr/>
          <p:nvPr/>
        </p:nvSpPr>
        <p:spPr>
          <a:xfrm>
            <a:off x="861655" y="4400431"/>
            <a:ext cx="7420689" cy="3150870"/>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This comprehensive presentation outlines the implementation of a secure and efficient network infrastructure. We'll explore the key components, including routers, switches, servers, and workstations, and detail the network topology, VLAN configuration, and IP addressing scheme. The project aims to create a robust network that meets the organization's needs for management, study, production, and support functions.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4995"/>
          </a:xfrm>
          <a:prstGeom prst="rect">
            <a:avLst/>
          </a:prstGeom>
        </p:spPr>
      </p:pic>
      <p:sp>
        <p:nvSpPr>
          <p:cNvPr id="3" name="Text 0"/>
          <p:cNvSpPr/>
          <p:nvPr/>
        </p:nvSpPr>
        <p:spPr>
          <a:xfrm>
            <a:off x="788194" y="3435787"/>
            <a:ext cx="7792998" cy="740807"/>
          </a:xfrm>
          <a:prstGeom prst="rect">
            <a:avLst/>
          </a:prstGeom>
          <a:noFill/>
          <a:ln/>
        </p:spPr>
        <p:txBody>
          <a:bodyPr wrap="none" lIns="0" tIns="0" rIns="0" bIns="0" rtlCol="0" anchor="t"/>
          <a:lstStyle/>
          <a:p>
            <a:pPr marL="0" indent="0">
              <a:lnSpc>
                <a:spcPts val="5800"/>
              </a:lnSpc>
              <a:buNone/>
            </a:pPr>
            <a:r>
              <a:rPr lang="en-US" sz="4650" b="1" dirty="0">
                <a:solidFill>
                  <a:srgbClr val="7068F4"/>
                </a:solidFill>
                <a:latin typeface="Barlow Bold" pitchFamily="34" charset="0"/>
                <a:ea typeface="Barlow Bold" pitchFamily="34" charset="-122"/>
                <a:cs typeface="Barlow Bold" pitchFamily="34" charset="-120"/>
              </a:rPr>
              <a:t>Network Equipment Overview</a:t>
            </a:r>
            <a:endParaRPr lang="en-US" sz="4650" dirty="0"/>
          </a:p>
        </p:txBody>
      </p:sp>
      <p:pic>
        <p:nvPicPr>
          <p:cNvPr id="4" name="Image 1" descr="preencoded.png"/>
          <p:cNvPicPr>
            <a:picLocks noChangeAspect="1"/>
          </p:cNvPicPr>
          <p:nvPr/>
        </p:nvPicPr>
        <p:blipFill>
          <a:blip r:embed="rId4"/>
          <a:stretch>
            <a:fillRect/>
          </a:stretch>
        </p:blipFill>
        <p:spPr>
          <a:xfrm>
            <a:off x="788194" y="4514374"/>
            <a:ext cx="562928" cy="562927"/>
          </a:xfrm>
          <a:prstGeom prst="rect">
            <a:avLst/>
          </a:prstGeom>
        </p:spPr>
      </p:pic>
      <p:sp>
        <p:nvSpPr>
          <p:cNvPr id="5" name="Text 1"/>
          <p:cNvSpPr/>
          <p:nvPr/>
        </p:nvSpPr>
        <p:spPr>
          <a:xfrm>
            <a:off x="788194" y="5302448"/>
            <a:ext cx="2963108" cy="37040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Barlow Bold" pitchFamily="34" charset="0"/>
                <a:ea typeface="Barlow Bold" pitchFamily="34" charset="-122"/>
                <a:cs typeface="Barlow Bold" pitchFamily="34" charset="-120"/>
              </a:rPr>
              <a:t>Router</a:t>
            </a:r>
            <a:endParaRPr lang="en-US" sz="2300" dirty="0"/>
          </a:p>
        </p:txBody>
      </p:sp>
      <p:sp>
        <p:nvSpPr>
          <p:cNvPr id="6" name="Text 2"/>
          <p:cNvSpPr/>
          <p:nvPr/>
        </p:nvSpPr>
        <p:spPr>
          <a:xfrm>
            <a:off x="788194" y="5807869"/>
            <a:ext cx="3010138" cy="1440656"/>
          </a:xfrm>
          <a:prstGeom prst="rect">
            <a:avLst/>
          </a:prstGeom>
          <a:noFill/>
          <a:ln/>
        </p:spPr>
        <p:txBody>
          <a:bodyPr wrap="square" lIns="0" tIns="0" rIns="0" bIns="0" rtlCol="0" anchor="t"/>
          <a:lstStyle/>
          <a:p>
            <a:pPr>
              <a:lnSpc>
                <a:spcPts val="2800"/>
              </a:lnSpc>
            </a:pPr>
            <a:r>
              <a:rPr lang="en-US" sz="1750" dirty="0">
                <a:solidFill>
                  <a:srgbClr val="272525"/>
                </a:solidFill>
                <a:latin typeface="Montserrat" pitchFamily="34" charset="0"/>
                <a:ea typeface="Montserrat" pitchFamily="34" charset="-122"/>
                <a:cs typeface="Montserrat" pitchFamily="34" charset="-120"/>
              </a:rPr>
              <a:t>Cisco ISR 4331 for routing. to connect multiple networks, directing data traffic between them</a:t>
            </a:r>
            <a:endParaRPr lang="en-US" sz="1750" dirty="0"/>
          </a:p>
        </p:txBody>
      </p:sp>
      <p:pic>
        <p:nvPicPr>
          <p:cNvPr id="7" name="Image 2" descr="preencoded.png"/>
          <p:cNvPicPr>
            <a:picLocks noChangeAspect="1"/>
          </p:cNvPicPr>
          <p:nvPr/>
        </p:nvPicPr>
        <p:blipFill>
          <a:blip r:embed="rId5"/>
          <a:stretch>
            <a:fillRect/>
          </a:stretch>
        </p:blipFill>
        <p:spPr>
          <a:xfrm>
            <a:off x="4136112" y="4514374"/>
            <a:ext cx="562928" cy="562927"/>
          </a:xfrm>
          <a:prstGeom prst="rect">
            <a:avLst/>
          </a:prstGeom>
        </p:spPr>
      </p:pic>
      <p:sp>
        <p:nvSpPr>
          <p:cNvPr id="8" name="Text 3"/>
          <p:cNvSpPr/>
          <p:nvPr/>
        </p:nvSpPr>
        <p:spPr>
          <a:xfrm>
            <a:off x="4136112" y="5302448"/>
            <a:ext cx="2963108" cy="37040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Barlow Bold" pitchFamily="34" charset="0"/>
                <a:ea typeface="Barlow Bold" pitchFamily="34" charset="-122"/>
                <a:cs typeface="Barlow Bold" pitchFamily="34" charset="-120"/>
              </a:rPr>
              <a:t>Switches</a:t>
            </a:r>
            <a:endParaRPr lang="en-US" sz="2300" dirty="0"/>
          </a:p>
        </p:txBody>
      </p:sp>
      <p:sp>
        <p:nvSpPr>
          <p:cNvPr id="9" name="Text 4"/>
          <p:cNvSpPr/>
          <p:nvPr/>
        </p:nvSpPr>
        <p:spPr>
          <a:xfrm>
            <a:off x="4136112" y="5807869"/>
            <a:ext cx="3010138" cy="1800820"/>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Montserrat" pitchFamily="34" charset="0"/>
                <a:ea typeface="Montserrat" pitchFamily="34" charset="-122"/>
                <a:cs typeface="Montserrat" pitchFamily="34" charset="-120"/>
              </a:rPr>
              <a:t>One Cisco 3560 multilayer switch for inter-VLAN routing and six Cisco 2960 switches for Layer 2 connectivity.</a:t>
            </a:r>
            <a:endParaRPr lang="en-US" sz="1750" dirty="0"/>
          </a:p>
        </p:txBody>
      </p:sp>
      <p:pic>
        <p:nvPicPr>
          <p:cNvPr id="10" name="Image 3" descr="preencoded.png"/>
          <p:cNvPicPr>
            <a:picLocks noChangeAspect="1"/>
          </p:cNvPicPr>
          <p:nvPr/>
        </p:nvPicPr>
        <p:blipFill>
          <a:blip r:embed="rId6"/>
          <a:stretch>
            <a:fillRect/>
          </a:stretch>
        </p:blipFill>
        <p:spPr>
          <a:xfrm>
            <a:off x="7484031" y="4514374"/>
            <a:ext cx="562928" cy="562927"/>
          </a:xfrm>
          <a:prstGeom prst="rect">
            <a:avLst/>
          </a:prstGeom>
        </p:spPr>
      </p:pic>
      <p:sp>
        <p:nvSpPr>
          <p:cNvPr id="11" name="Text 5"/>
          <p:cNvSpPr/>
          <p:nvPr/>
        </p:nvSpPr>
        <p:spPr>
          <a:xfrm>
            <a:off x="7484031" y="5302448"/>
            <a:ext cx="2963108" cy="37040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Barlow Bold" pitchFamily="34" charset="0"/>
                <a:ea typeface="Barlow Bold" pitchFamily="34" charset="-122"/>
                <a:cs typeface="Barlow Bold" pitchFamily="34" charset="-120"/>
              </a:rPr>
              <a:t>Servers</a:t>
            </a:r>
            <a:endParaRPr lang="en-US" sz="2300" dirty="0"/>
          </a:p>
        </p:txBody>
      </p:sp>
      <p:sp>
        <p:nvSpPr>
          <p:cNvPr id="12" name="Text 6"/>
          <p:cNvSpPr/>
          <p:nvPr/>
        </p:nvSpPr>
        <p:spPr>
          <a:xfrm>
            <a:off x="7484031" y="5807869"/>
            <a:ext cx="3010138" cy="1080492"/>
          </a:xfrm>
          <a:prstGeom prst="rect">
            <a:avLst/>
          </a:prstGeom>
          <a:noFill/>
          <a:ln/>
        </p:spPr>
        <p:txBody>
          <a:bodyPr wrap="square" lIns="0" tIns="0" rIns="0" bIns="0" rtlCol="0" anchor="t"/>
          <a:lstStyle/>
          <a:p>
            <a:pPr>
              <a:lnSpc>
                <a:spcPts val="2800"/>
              </a:lnSpc>
            </a:pPr>
            <a:r>
              <a:rPr lang="en-US" sz="1750" dirty="0">
                <a:solidFill>
                  <a:srgbClr val="272525"/>
                </a:solidFill>
                <a:latin typeface="Montserrat" pitchFamily="34" charset="0"/>
                <a:ea typeface="Montserrat" pitchFamily="34" charset="-122"/>
                <a:cs typeface="Montserrat" pitchFamily="34" charset="-120"/>
              </a:rPr>
              <a:t>Three servers for DNS, DHCP, and iSCSI storage functions. to provide centralized resources, services, and data</a:t>
            </a:r>
            <a:endParaRPr lang="en-US" sz="1750" dirty="0"/>
          </a:p>
        </p:txBody>
      </p:sp>
      <p:pic>
        <p:nvPicPr>
          <p:cNvPr id="13" name="Image 4" descr="preencoded.png"/>
          <p:cNvPicPr>
            <a:picLocks noChangeAspect="1"/>
          </p:cNvPicPr>
          <p:nvPr/>
        </p:nvPicPr>
        <p:blipFill>
          <a:blip r:embed="rId7"/>
          <a:stretch>
            <a:fillRect/>
          </a:stretch>
        </p:blipFill>
        <p:spPr>
          <a:xfrm>
            <a:off x="10831949" y="4514374"/>
            <a:ext cx="562928" cy="562927"/>
          </a:xfrm>
          <a:prstGeom prst="rect">
            <a:avLst/>
          </a:prstGeom>
        </p:spPr>
      </p:pic>
      <p:sp>
        <p:nvSpPr>
          <p:cNvPr id="14" name="Text 7"/>
          <p:cNvSpPr/>
          <p:nvPr/>
        </p:nvSpPr>
        <p:spPr>
          <a:xfrm>
            <a:off x="10831949" y="5302448"/>
            <a:ext cx="2963108" cy="37040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Barlow Bold" pitchFamily="34" charset="0"/>
                <a:ea typeface="Barlow Bold" pitchFamily="34" charset="-122"/>
                <a:cs typeface="Barlow Bold" pitchFamily="34" charset="-120"/>
              </a:rPr>
              <a:t>Workstations</a:t>
            </a:r>
            <a:endParaRPr lang="en-US" sz="2300" dirty="0"/>
          </a:p>
        </p:txBody>
      </p:sp>
      <p:sp>
        <p:nvSpPr>
          <p:cNvPr id="15" name="Text 8"/>
          <p:cNvSpPr/>
          <p:nvPr/>
        </p:nvSpPr>
        <p:spPr>
          <a:xfrm>
            <a:off x="10831949" y="5807869"/>
            <a:ext cx="3010257" cy="1080492"/>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Montserrat" pitchFamily="34" charset="0"/>
                <a:ea typeface="Montserrat" pitchFamily="34" charset="-122"/>
                <a:cs typeface="Montserrat" pitchFamily="34" charset="-120"/>
              </a:rPr>
              <a:t>10 computers serving as user endpoints for various functions.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1277" y="1169194"/>
            <a:ext cx="5738098" cy="649605"/>
          </a:xfrm>
          <a:prstGeom prst="rect">
            <a:avLst/>
          </a:prstGeom>
          <a:noFill/>
          <a:ln/>
        </p:spPr>
        <p:txBody>
          <a:bodyPr wrap="none" lIns="0" tIns="0" rIns="0" bIns="0" rtlCol="0" anchor="t"/>
          <a:lstStyle/>
          <a:p>
            <a:pPr marL="0" indent="0">
              <a:lnSpc>
                <a:spcPts val="5100"/>
              </a:lnSpc>
              <a:buNone/>
            </a:pPr>
            <a:r>
              <a:rPr lang="en-US" sz="4050" b="1" dirty="0">
                <a:solidFill>
                  <a:srgbClr val="7068F4"/>
                </a:solidFill>
                <a:latin typeface="Barlow Bold" pitchFamily="34" charset="0"/>
                <a:ea typeface="Barlow Bold" pitchFamily="34" charset="-122"/>
                <a:cs typeface="Barlow Bold" pitchFamily="34" charset="-120"/>
              </a:rPr>
              <a:t>Network Hardware Costs</a:t>
            </a:r>
            <a:endParaRPr lang="en-US" sz="4050" dirty="0"/>
          </a:p>
        </p:txBody>
      </p:sp>
      <p:sp>
        <p:nvSpPr>
          <p:cNvPr id="3" name="Shape 1"/>
          <p:cNvSpPr/>
          <p:nvPr/>
        </p:nvSpPr>
        <p:spPr>
          <a:xfrm>
            <a:off x="691277" y="2213729"/>
            <a:ext cx="13247846" cy="3992404"/>
          </a:xfrm>
          <a:prstGeom prst="roundRect">
            <a:avLst>
              <a:gd name="adj" fmla="val 4452"/>
            </a:avLst>
          </a:prstGeom>
          <a:noFill/>
          <a:ln w="7620">
            <a:solidFill>
              <a:srgbClr val="000000">
                <a:alpha val="8000"/>
              </a:srgbClr>
            </a:solidFill>
            <a:prstDash val="solid"/>
          </a:ln>
        </p:spPr>
        <p:txBody>
          <a:bodyPr/>
          <a:lstStyle/>
          <a:p>
            <a:endParaRPr lang="en-BE"/>
          </a:p>
        </p:txBody>
      </p:sp>
      <p:sp>
        <p:nvSpPr>
          <p:cNvPr id="4" name="Shape 2"/>
          <p:cNvSpPr/>
          <p:nvPr/>
        </p:nvSpPr>
        <p:spPr>
          <a:xfrm>
            <a:off x="698897" y="2221349"/>
            <a:ext cx="13232606" cy="568166"/>
          </a:xfrm>
          <a:prstGeom prst="rect">
            <a:avLst/>
          </a:prstGeom>
          <a:solidFill>
            <a:srgbClr val="FFFFFF">
              <a:alpha val="4000"/>
            </a:srgbClr>
          </a:solidFill>
          <a:ln/>
        </p:spPr>
        <p:txBody>
          <a:bodyPr/>
          <a:lstStyle/>
          <a:p>
            <a:endParaRPr lang="en-BE"/>
          </a:p>
        </p:txBody>
      </p:sp>
      <p:sp>
        <p:nvSpPr>
          <p:cNvPr id="5" name="Text 3"/>
          <p:cNvSpPr/>
          <p:nvPr/>
        </p:nvSpPr>
        <p:spPr>
          <a:xfrm>
            <a:off x="896302" y="2347436"/>
            <a:ext cx="2909530" cy="315992"/>
          </a:xfrm>
          <a:prstGeom prst="rect">
            <a:avLst/>
          </a:prstGeom>
          <a:noFill/>
          <a:ln/>
        </p:spPr>
        <p:txBody>
          <a:bodyPr wrap="none" lIns="0" tIns="0" rIns="0" bIns="0" rtlCol="0" anchor="t"/>
          <a:lstStyle/>
          <a:p>
            <a:pPr marL="0" indent="0">
              <a:lnSpc>
                <a:spcPts val="2450"/>
              </a:lnSpc>
              <a:buNone/>
            </a:pPr>
            <a:r>
              <a:rPr lang="en-US" sz="1550" b="1" dirty="0">
                <a:solidFill>
                  <a:srgbClr val="272525"/>
                </a:solidFill>
                <a:latin typeface="Montserrat" pitchFamily="34" charset="0"/>
                <a:ea typeface="Montserrat" pitchFamily="34" charset="-122"/>
                <a:cs typeface="Montserrat" pitchFamily="34" charset="-120"/>
              </a:rPr>
              <a:t>Device</a:t>
            </a:r>
            <a:endParaRPr lang="en-US" sz="1550" dirty="0"/>
          </a:p>
        </p:txBody>
      </p:sp>
      <p:sp>
        <p:nvSpPr>
          <p:cNvPr id="6" name="Text 4"/>
          <p:cNvSpPr/>
          <p:nvPr/>
        </p:nvSpPr>
        <p:spPr>
          <a:xfrm>
            <a:off x="4208264" y="2347436"/>
            <a:ext cx="2905720" cy="315992"/>
          </a:xfrm>
          <a:prstGeom prst="rect">
            <a:avLst/>
          </a:prstGeom>
          <a:noFill/>
          <a:ln/>
        </p:spPr>
        <p:txBody>
          <a:bodyPr wrap="none" lIns="0" tIns="0" rIns="0" bIns="0" rtlCol="0" anchor="t"/>
          <a:lstStyle/>
          <a:p>
            <a:pPr marL="0" indent="0">
              <a:lnSpc>
                <a:spcPts val="2450"/>
              </a:lnSpc>
              <a:buNone/>
            </a:pPr>
            <a:r>
              <a:rPr lang="en-US" sz="1550" b="1" dirty="0">
                <a:solidFill>
                  <a:srgbClr val="272525"/>
                </a:solidFill>
                <a:latin typeface="Montserrat" pitchFamily="34" charset="0"/>
                <a:ea typeface="Montserrat" pitchFamily="34" charset="-122"/>
                <a:cs typeface="Montserrat" pitchFamily="34" charset="-120"/>
              </a:rPr>
              <a:t>Quantity</a:t>
            </a:r>
            <a:endParaRPr lang="en-US" sz="1550" dirty="0"/>
          </a:p>
        </p:txBody>
      </p:sp>
      <p:sp>
        <p:nvSpPr>
          <p:cNvPr id="7" name="Text 5"/>
          <p:cNvSpPr/>
          <p:nvPr/>
        </p:nvSpPr>
        <p:spPr>
          <a:xfrm>
            <a:off x="7516416" y="2347436"/>
            <a:ext cx="2905720" cy="315992"/>
          </a:xfrm>
          <a:prstGeom prst="rect">
            <a:avLst/>
          </a:prstGeom>
          <a:noFill/>
          <a:ln/>
        </p:spPr>
        <p:txBody>
          <a:bodyPr wrap="none" lIns="0" tIns="0" rIns="0" bIns="0" rtlCol="0" anchor="t"/>
          <a:lstStyle/>
          <a:p>
            <a:pPr marL="0" indent="0">
              <a:lnSpc>
                <a:spcPts val="2450"/>
              </a:lnSpc>
              <a:buNone/>
            </a:pPr>
            <a:r>
              <a:rPr lang="en-US" sz="1550" b="1" dirty="0">
                <a:solidFill>
                  <a:srgbClr val="272525"/>
                </a:solidFill>
                <a:latin typeface="Montserrat" pitchFamily="34" charset="0"/>
                <a:ea typeface="Montserrat" pitchFamily="34" charset="-122"/>
                <a:cs typeface="Montserrat" pitchFamily="34" charset="-120"/>
              </a:rPr>
              <a:t>Unit Cost</a:t>
            </a:r>
            <a:endParaRPr lang="en-US" sz="1550" dirty="0"/>
          </a:p>
        </p:txBody>
      </p:sp>
      <p:sp>
        <p:nvSpPr>
          <p:cNvPr id="8" name="Text 6"/>
          <p:cNvSpPr/>
          <p:nvPr/>
        </p:nvSpPr>
        <p:spPr>
          <a:xfrm>
            <a:off x="10824567" y="2347436"/>
            <a:ext cx="2909530" cy="315992"/>
          </a:xfrm>
          <a:prstGeom prst="rect">
            <a:avLst/>
          </a:prstGeom>
          <a:noFill/>
          <a:ln/>
        </p:spPr>
        <p:txBody>
          <a:bodyPr wrap="none" lIns="0" tIns="0" rIns="0" bIns="0" rtlCol="0" anchor="t"/>
          <a:lstStyle/>
          <a:p>
            <a:pPr marL="0" indent="0">
              <a:lnSpc>
                <a:spcPts val="2450"/>
              </a:lnSpc>
              <a:buNone/>
            </a:pPr>
            <a:r>
              <a:rPr lang="en-US" sz="1550" b="1" dirty="0">
                <a:solidFill>
                  <a:srgbClr val="272525"/>
                </a:solidFill>
                <a:latin typeface="Montserrat" pitchFamily="34" charset="0"/>
                <a:ea typeface="Montserrat" pitchFamily="34" charset="-122"/>
                <a:cs typeface="Montserrat" pitchFamily="34" charset="-120"/>
              </a:rPr>
              <a:t>Total Cost</a:t>
            </a:r>
            <a:endParaRPr lang="en-US" sz="1550" dirty="0"/>
          </a:p>
        </p:txBody>
      </p:sp>
      <p:sp>
        <p:nvSpPr>
          <p:cNvPr id="9" name="Shape 7"/>
          <p:cNvSpPr/>
          <p:nvPr/>
        </p:nvSpPr>
        <p:spPr>
          <a:xfrm>
            <a:off x="698897" y="2789515"/>
            <a:ext cx="13232606" cy="568166"/>
          </a:xfrm>
          <a:prstGeom prst="rect">
            <a:avLst/>
          </a:prstGeom>
          <a:solidFill>
            <a:srgbClr val="000000">
              <a:alpha val="4000"/>
            </a:srgbClr>
          </a:solidFill>
          <a:ln/>
        </p:spPr>
        <p:txBody>
          <a:bodyPr/>
          <a:lstStyle/>
          <a:p>
            <a:endParaRPr lang="en-BE"/>
          </a:p>
        </p:txBody>
      </p:sp>
      <p:sp>
        <p:nvSpPr>
          <p:cNvPr id="10" name="Text 8"/>
          <p:cNvSpPr/>
          <p:nvPr/>
        </p:nvSpPr>
        <p:spPr>
          <a:xfrm>
            <a:off x="896302" y="2915603"/>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Cisco ISR 4331 Router</a:t>
            </a:r>
            <a:endParaRPr lang="en-US" sz="1550" dirty="0"/>
          </a:p>
        </p:txBody>
      </p:sp>
      <p:sp>
        <p:nvSpPr>
          <p:cNvPr id="11" name="Text 9"/>
          <p:cNvSpPr/>
          <p:nvPr/>
        </p:nvSpPr>
        <p:spPr>
          <a:xfrm>
            <a:off x="4208264" y="2915603"/>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1</a:t>
            </a:r>
            <a:endParaRPr lang="en-US" sz="1550" dirty="0"/>
          </a:p>
        </p:txBody>
      </p:sp>
      <p:sp>
        <p:nvSpPr>
          <p:cNvPr id="12" name="Text 10"/>
          <p:cNvSpPr/>
          <p:nvPr/>
        </p:nvSpPr>
        <p:spPr>
          <a:xfrm>
            <a:off x="7516416" y="2915603"/>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€2,500</a:t>
            </a:r>
            <a:endParaRPr lang="en-US" sz="1550" dirty="0"/>
          </a:p>
        </p:txBody>
      </p:sp>
      <p:sp>
        <p:nvSpPr>
          <p:cNvPr id="13" name="Text 11"/>
          <p:cNvSpPr/>
          <p:nvPr/>
        </p:nvSpPr>
        <p:spPr>
          <a:xfrm>
            <a:off x="10824567" y="2915603"/>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€2,500</a:t>
            </a:r>
            <a:endParaRPr lang="en-US" sz="1550" dirty="0"/>
          </a:p>
        </p:txBody>
      </p:sp>
      <p:sp>
        <p:nvSpPr>
          <p:cNvPr id="14" name="Shape 12"/>
          <p:cNvSpPr/>
          <p:nvPr/>
        </p:nvSpPr>
        <p:spPr>
          <a:xfrm>
            <a:off x="698897" y="3357682"/>
            <a:ext cx="13232606" cy="568166"/>
          </a:xfrm>
          <a:prstGeom prst="rect">
            <a:avLst/>
          </a:prstGeom>
          <a:solidFill>
            <a:srgbClr val="FFFFFF">
              <a:alpha val="4000"/>
            </a:srgbClr>
          </a:solidFill>
          <a:ln/>
        </p:spPr>
        <p:txBody>
          <a:bodyPr/>
          <a:lstStyle/>
          <a:p>
            <a:endParaRPr lang="en-BE"/>
          </a:p>
        </p:txBody>
      </p:sp>
      <p:sp>
        <p:nvSpPr>
          <p:cNvPr id="15" name="Text 13"/>
          <p:cNvSpPr/>
          <p:nvPr/>
        </p:nvSpPr>
        <p:spPr>
          <a:xfrm>
            <a:off x="896302" y="3483769"/>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Cisco 3560 Multilayer Switch</a:t>
            </a:r>
            <a:endParaRPr lang="en-US" sz="1550" dirty="0"/>
          </a:p>
        </p:txBody>
      </p:sp>
      <p:sp>
        <p:nvSpPr>
          <p:cNvPr id="16" name="Text 14"/>
          <p:cNvSpPr/>
          <p:nvPr/>
        </p:nvSpPr>
        <p:spPr>
          <a:xfrm>
            <a:off x="4208264" y="3483769"/>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1</a:t>
            </a:r>
            <a:endParaRPr lang="en-US" sz="1550" dirty="0"/>
          </a:p>
        </p:txBody>
      </p:sp>
      <p:sp>
        <p:nvSpPr>
          <p:cNvPr id="17" name="Text 15"/>
          <p:cNvSpPr/>
          <p:nvPr/>
        </p:nvSpPr>
        <p:spPr>
          <a:xfrm>
            <a:off x="7516416" y="3483769"/>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€1,500</a:t>
            </a:r>
            <a:endParaRPr lang="en-US" sz="1550" dirty="0"/>
          </a:p>
        </p:txBody>
      </p:sp>
      <p:sp>
        <p:nvSpPr>
          <p:cNvPr id="18" name="Text 16"/>
          <p:cNvSpPr/>
          <p:nvPr/>
        </p:nvSpPr>
        <p:spPr>
          <a:xfrm>
            <a:off x="10824567" y="3483769"/>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€1500</a:t>
            </a:r>
            <a:endParaRPr lang="en-US" sz="1550" dirty="0"/>
          </a:p>
        </p:txBody>
      </p:sp>
      <p:sp>
        <p:nvSpPr>
          <p:cNvPr id="19" name="Shape 17"/>
          <p:cNvSpPr/>
          <p:nvPr/>
        </p:nvSpPr>
        <p:spPr>
          <a:xfrm>
            <a:off x="698897" y="3925848"/>
            <a:ext cx="13232606" cy="568166"/>
          </a:xfrm>
          <a:prstGeom prst="rect">
            <a:avLst/>
          </a:prstGeom>
          <a:solidFill>
            <a:srgbClr val="000000">
              <a:alpha val="4000"/>
            </a:srgbClr>
          </a:solidFill>
          <a:ln/>
        </p:spPr>
        <p:txBody>
          <a:bodyPr/>
          <a:lstStyle/>
          <a:p>
            <a:endParaRPr lang="en-BE"/>
          </a:p>
        </p:txBody>
      </p:sp>
      <p:sp>
        <p:nvSpPr>
          <p:cNvPr id="20" name="Text 18"/>
          <p:cNvSpPr/>
          <p:nvPr/>
        </p:nvSpPr>
        <p:spPr>
          <a:xfrm>
            <a:off x="896302" y="4051935"/>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Cisco 2960 Layer 2 Switches</a:t>
            </a:r>
            <a:endParaRPr lang="en-US" sz="1550" dirty="0"/>
          </a:p>
        </p:txBody>
      </p:sp>
      <p:sp>
        <p:nvSpPr>
          <p:cNvPr id="21" name="Text 19"/>
          <p:cNvSpPr/>
          <p:nvPr/>
        </p:nvSpPr>
        <p:spPr>
          <a:xfrm>
            <a:off x="4208264" y="4051935"/>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6</a:t>
            </a:r>
            <a:endParaRPr lang="en-US" sz="1550" dirty="0"/>
          </a:p>
        </p:txBody>
      </p:sp>
      <p:sp>
        <p:nvSpPr>
          <p:cNvPr id="22" name="Text 20"/>
          <p:cNvSpPr/>
          <p:nvPr/>
        </p:nvSpPr>
        <p:spPr>
          <a:xfrm>
            <a:off x="7516416" y="4051935"/>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€1,500</a:t>
            </a:r>
            <a:endParaRPr lang="en-US" sz="1550" dirty="0"/>
          </a:p>
        </p:txBody>
      </p:sp>
      <p:sp>
        <p:nvSpPr>
          <p:cNvPr id="23" name="Text 21"/>
          <p:cNvSpPr/>
          <p:nvPr/>
        </p:nvSpPr>
        <p:spPr>
          <a:xfrm>
            <a:off x="10824567" y="4051935"/>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€9000</a:t>
            </a:r>
            <a:endParaRPr lang="en-US" sz="1550" dirty="0"/>
          </a:p>
        </p:txBody>
      </p:sp>
      <p:sp>
        <p:nvSpPr>
          <p:cNvPr id="24" name="Shape 22"/>
          <p:cNvSpPr/>
          <p:nvPr/>
        </p:nvSpPr>
        <p:spPr>
          <a:xfrm>
            <a:off x="698897" y="4494014"/>
            <a:ext cx="13232606" cy="568166"/>
          </a:xfrm>
          <a:prstGeom prst="rect">
            <a:avLst/>
          </a:prstGeom>
          <a:solidFill>
            <a:srgbClr val="FFFFFF">
              <a:alpha val="4000"/>
            </a:srgbClr>
          </a:solidFill>
          <a:ln/>
        </p:spPr>
        <p:txBody>
          <a:bodyPr/>
          <a:lstStyle/>
          <a:p>
            <a:endParaRPr lang="en-BE"/>
          </a:p>
        </p:txBody>
      </p:sp>
      <p:sp>
        <p:nvSpPr>
          <p:cNvPr id="25" name="Text 23"/>
          <p:cNvSpPr/>
          <p:nvPr/>
        </p:nvSpPr>
        <p:spPr>
          <a:xfrm>
            <a:off x="896302" y="4620101"/>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Servers (DNS, DHCP, iSCSI)</a:t>
            </a:r>
            <a:endParaRPr lang="en-US" sz="1550" dirty="0"/>
          </a:p>
        </p:txBody>
      </p:sp>
      <p:sp>
        <p:nvSpPr>
          <p:cNvPr id="26" name="Text 24"/>
          <p:cNvSpPr/>
          <p:nvPr/>
        </p:nvSpPr>
        <p:spPr>
          <a:xfrm>
            <a:off x="4208264" y="4620101"/>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3</a:t>
            </a:r>
            <a:endParaRPr lang="en-US" sz="1550" dirty="0"/>
          </a:p>
        </p:txBody>
      </p:sp>
      <p:sp>
        <p:nvSpPr>
          <p:cNvPr id="27" name="Text 25"/>
          <p:cNvSpPr/>
          <p:nvPr/>
        </p:nvSpPr>
        <p:spPr>
          <a:xfrm>
            <a:off x="7516416" y="4620101"/>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€2000</a:t>
            </a:r>
            <a:endParaRPr lang="en-US" sz="1550" dirty="0"/>
          </a:p>
        </p:txBody>
      </p:sp>
      <p:sp>
        <p:nvSpPr>
          <p:cNvPr id="28" name="Text 26"/>
          <p:cNvSpPr/>
          <p:nvPr/>
        </p:nvSpPr>
        <p:spPr>
          <a:xfrm>
            <a:off x="10824567" y="4620101"/>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€6000</a:t>
            </a:r>
            <a:endParaRPr lang="en-US" sz="1550" dirty="0"/>
          </a:p>
        </p:txBody>
      </p:sp>
      <p:sp>
        <p:nvSpPr>
          <p:cNvPr id="29" name="Shape 27"/>
          <p:cNvSpPr/>
          <p:nvPr/>
        </p:nvSpPr>
        <p:spPr>
          <a:xfrm>
            <a:off x="698897" y="5062180"/>
            <a:ext cx="13232606" cy="568166"/>
          </a:xfrm>
          <a:prstGeom prst="rect">
            <a:avLst/>
          </a:prstGeom>
          <a:solidFill>
            <a:srgbClr val="000000">
              <a:alpha val="4000"/>
            </a:srgbClr>
          </a:solidFill>
          <a:ln/>
        </p:spPr>
        <p:txBody>
          <a:bodyPr/>
          <a:lstStyle/>
          <a:p>
            <a:endParaRPr lang="en-BE"/>
          </a:p>
        </p:txBody>
      </p:sp>
      <p:sp>
        <p:nvSpPr>
          <p:cNvPr id="30" name="Text 28"/>
          <p:cNvSpPr/>
          <p:nvPr/>
        </p:nvSpPr>
        <p:spPr>
          <a:xfrm>
            <a:off x="896302" y="5188268"/>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Workstations</a:t>
            </a:r>
            <a:endParaRPr lang="en-US" sz="1550" dirty="0"/>
          </a:p>
        </p:txBody>
      </p:sp>
      <p:sp>
        <p:nvSpPr>
          <p:cNvPr id="31" name="Text 29"/>
          <p:cNvSpPr/>
          <p:nvPr/>
        </p:nvSpPr>
        <p:spPr>
          <a:xfrm>
            <a:off x="4208264" y="5188268"/>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10</a:t>
            </a:r>
            <a:endParaRPr lang="en-US" sz="1550" dirty="0"/>
          </a:p>
        </p:txBody>
      </p:sp>
      <p:sp>
        <p:nvSpPr>
          <p:cNvPr id="32" name="Text 30"/>
          <p:cNvSpPr/>
          <p:nvPr/>
        </p:nvSpPr>
        <p:spPr>
          <a:xfrm>
            <a:off x="7516416" y="5188268"/>
            <a:ext cx="290572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€900</a:t>
            </a:r>
            <a:endParaRPr lang="en-US" sz="1550" dirty="0"/>
          </a:p>
        </p:txBody>
      </p:sp>
      <p:sp>
        <p:nvSpPr>
          <p:cNvPr id="33" name="Text 31"/>
          <p:cNvSpPr/>
          <p:nvPr/>
        </p:nvSpPr>
        <p:spPr>
          <a:xfrm>
            <a:off x="10824567" y="5188268"/>
            <a:ext cx="2909530" cy="315992"/>
          </a:xfrm>
          <a:prstGeom prst="rect">
            <a:avLst/>
          </a:prstGeom>
          <a:noFill/>
          <a:ln/>
        </p:spPr>
        <p:txBody>
          <a:bodyPr wrap="non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€9000</a:t>
            </a:r>
            <a:endParaRPr lang="en-US" sz="1550" dirty="0"/>
          </a:p>
        </p:txBody>
      </p:sp>
      <p:sp>
        <p:nvSpPr>
          <p:cNvPr id="34" name="Shape 32"/>
          <p:cNvSpPr/>
          <p:nvPr/>
        </p:nvSpPr>
        <p:spPr>
          <a:xfrm>
            <a:off x="698897" y="5630347"/>
            <a:ext cx="13232606" cy="568166"/>
          </a:xfrm>
          <a:prstGeom prst="rect">
            <a:avLst/>
          </a:prstGeom>
          <a:solidFill>
            <a:srgbClr val="FFFFFF">
              <a:alpha val="4000"/>
            </a:srgbClr>
          </a:solidFill>
          <a:ln/>
        </p:spPr>
        <p:txBody>
          <a:bodyPr/>
          <a:lstStyle/>
          <a:p>
            <a:endParaRPr lang="en-BE"/>
          </a:p>
        </p:txBody>
      </p:sp>
      <p:sp>
        <p:nvSpPr>
          <p:cNvPr id="35" name="Text 33"/>
          <p:cNvSpPr/>
          <p:nvPr/>
        </p:nvSpPr>
        <p:spPr>
          <a:xfrm>
            <a:off x="896302" y="5756434"/>
            <a:ext cx="2909530" cy="315992"/>
          </a:xfrm>
          <a:prstGeom prst="rect">
            <a:avLst/>
          </a:prstGeom>
          <a:noFill/>
          <a:ln/>
        </p:spPr>
        <p:txBody>
          <a:bodyPr wrap="none" lIns="0" tIns="0" rIns="0" bIns="0" rtlCol="0" anchor="t"/>
          <a:lstStyle/>
          <a:p>
            <a:pPr marL="0" indent="0">
              <a:lnSpc>
                <a:spcPts val="2450"/>
              </a:lnSpc>
              <a:buNone/>
            </a:pPr>
            <a:r>
              <a:rPr lang="en-US" sz="1550" b="1" dirty="0">
                <a:solidFill>
                  <a:srgbClr val="272525"/>
                </a:solidFill>
                <a:latin typeface="Montserrat" pitchFamily="34" charset="0"/>
                <a:ea typeface="Montserrat" pitchFamily="34" charset="-122"/>
                <a:cs typeface="Montserrat" pitchFamily="34" charset="-120"/>
              </a:rPr>
              <a:t>Total Cost:</a:t>
            </a:r>
            <a:endParaRPr lang="en-US" sz="1550" dirty="0"/>
          </a:p>
        </p:txBody>
      </p:sp>
      <p:sp>
        <p:nvSpPr>
          <p:cNvPr id="36" name="Text 34"/>
          <p:cNvSpPr/>
          <p:nvPr/>
        </p:nvSpPr>
        <p:spPr>
          <a:xfrm>
            <a:off x="4208264" y="5756434"/>
            <a:ext cx="2905720" cy="315992"/>
          </a:xfrm>
          <a:prstGeom prst="rect">
            <a:avLst/>
          </a:prstGeom>
          <a:noFill/>
          <a:ln/>
        </p:spPr>
        <p:txBody>
          <a:bodyPr wrap="none" lIns="0" tIns="0" rIns="0" bIns="0" rtlCol="0" anchor="t"/>
          <a:lstStyle/>
          <a:p>
            <a:pPr marL="0" indent="0">
              <a:lnSpc>
                <a:spcPts val="2450"/>
              </a:lnSpc>
              <a:buNone/>
            </a:pPr>
            <a:endParaRPr lang="en-US" sz="1550" dirty="0"/>
          </a:p>
        </p:txBody>
      </p:sp>
      <p:sp>
        <p:nvSpPr>
          <p:cNvPr id="37" name="Text 35"/>
          <p:cNvSpPr/>
          <p:nvPr/>
        </p:nvSpPr>
        <p:spPr>
          <a:xfrm>
            <a:off x="7516416" y="5756434"/>
            <a:ext cx="2905720" cy="315992"/>
          </a:xfrm>
          <a:prstGeom prst="rect">
            <a:avLst/>
          </a:prstGeom>
          <a:noFill/>
          <a:ln/>
        </p:spPr>
        <p:txBody>
          <a:bodyPr wrap="none" lIns="0" tIns="0" rIns="0" bIns="0" rtlCol="0" anchor="t"/>
          <a:lstStyle/>
          <a:p>
            <a:pPr marL="0" indent="0">
              <a:lnSpc>
                <a:spcPts val="2450"/>
              </a:lnSpc>
              <a:buNone/>
            </a:pPr>
            <a:endParaRPr lang="en-US" sz="1550" dirty="0"/>
          </a:p>
        </p:txBody>
      </p:sp>
      <p:sp>
        <p:nvSpPr>
          <p:cNvPr id="38" name="Text 36"/>
          <p:cNvSpPr/>
          <p:nvPr/>
        </p:nvSpPr>
        <p:spPr>
          <a:xfrm>
            <a:off x="10824567" y="5756434"/>
            <a:ext cx="2909530" cy="315992"/>
          </a:xfrm>
          <a:prstGeom prst="rect">
            <a:avLst/>
          </a:prstGeom>
          <a:noFill/>
          <a:ln/>
        </p:spPr>
        <p:txBody>
          <a:bodyPr wrap="none" lIns="0" tIns="0" rIns="0" bIns="0" rtlCol="0" anchor="t"/>
          <a:lstStyle/>
          <a:p>
            <a:pPr marL="0" indent="0">
              <a:lnSpc>
                <a:spcPts val="2450"/>
              </a:lnSpc>
              <a:buNone/>
            </a:pPr>
            <a:r>
              <a:rPr lang="en-US" sz="1550" b="1" dirty="0">
                <a:solidFill>
                  <a:srgbClr val="272525"/>
                </a:solidFill>
                <a:latin typeface="Montserrat" pitchFamily="34" charset="0"/>
                <a:ea typeface="Montserrat" pitchFamily="34" charset="-122"/>
                <a:cs typeface="Montserrat" pitchFamily="34" charset="-120"/>
              </a:rPr>
              <a:t>€28,000</a:t>
            </a:r>
            <a:endParaRPr lang="en-US" sz="1550" dirty="0"/>
          </a:p>
        </p:txBody>
      </p:sp>
      <p:sp>
        <p:nvSpPr>
          <p:cNvPr id="39" name="Text 37"/>
          <p:cNvSpPr/>
          <p:nvPr/>
        </p:nvSpPr>
        <p:spPr>
          <a:xfrm>
            <a:off x="691277" y="6428303"/>
            <a:ext cx="13247846" cy="631984"/>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Montserrat" pitchFamily="34" charset="0"/>
                <a:ea typeface="Montserrat" pitchFamily="34" charset="-122"/>
                <a:cs typeface="Montserrat" pitchFamily="34" charset="-120"/>
              </a:rPr>
              <a:t>This table outlines the hardware costs for the network infrastructure implementation. The largest expense is the 10 workstations and the 6 layer 2 switches, followed by the servers. The Cisco router that serves as the core of the network connectivity.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2214" y="804148"/>
            <a:ext cx="6078022" cy="747951"/>
          </a:xfrm>
          <a:prstGeom prst="rect">
            <a:avLst/>
          </a:prstGeom>
          <a:noFill/>
          <a:ln/>
        </p:spPr>
        <p:txBody>
          <a:bodyPr wrap="none" lIns="0" tIns="0" rIns="0" bIns="0" rtlCol="0" anchor="t"/>
          <a:lstStyle/>
          <a:p>
            <a:pPr marL="0" indent="0">
              <a:lnSpc>
                <a:spcPts val="5850"/>
              </a:lnSpc>
              <a:buNone/>
            </a:pPr>
            <a:r>
              <a:rPr lang="en-US" sz="4700" b="1" dirty="0">
                <a:solidFill>
                  <a:srgbClr val="7068F4"/>
                </a:solidFill>
                <a:latin typeface="Barlow Bold" pitchFamily="34" charset="0"/>
                <a:ea typeface="Barlow Bold" pitchFamily="34" charset="-122"/>
                <a:cs typeface="Barlow Bold" pitchFamily="34" charset="-120"/>
              </a:rPr>
              <a:t>Network Topology Plan</a:t>
            </a:r>
            <a:endParaRPr lang="en-US" sz="4700" dirty="0"/>
          </a:p>
        </p:txBody>
      </p:sp>
      <p:sp>
        <p:nvSpPr>
          <p:cNvPr id="4" name="Shape 1"/>
          <p:cNvSpPr/>
          <p:nvPr/>
        </p:nvSpPr>
        <p:spPr>
          <a:xfrm>
            <a:off x="6607969" y="1893094"/>
            <a:ext cx="30480" cy="5532358"/>
          </a:xfrm>
          <a:prstGeom prst="roundRect">
            <a:avLst>
              <a:gd name="adj" fmla="val 671475"/>
            </a:avLst>
          </a:prstGeom>
          <a:solidFill>
            <a:srgbClr val="C1C3D0"/>
          </a:solidFill>
          <a:ln/>
        </p:spPr>
        <p:txBody>
          <a:bodyPr/>
          <a:lstStyle/>
          <a:p>
            <a:endParaRPr lang="en-BE"/>
          </a:p>
        </p:txBody>
      </p:sp>
      <p:sp>
        <p:nvSpPr>
          <p:cNvPr id="5" name="Shape 2"/>
          <p:cNvSpPr/>
          <p:nvPr/>
        </p:nvSpPr>
        <p:spPr>
          <a:xfrm>
            <a:off x="6848535" y="2389346"/>
            <a:ext cx="795814" cy="30480"/>
          </a:xfrm>
          <a:prstGeom prst="roundRect">
            <a:avLst>
              <a:gd name="adj" fmla="val 671475"/>
            </a:avLst>
          </a:prstGeom>
          <a:solidFill>
            <a:srgbClr val="C1C3D0"/>
          </a:solidFill>
          <a:ln/>
        </p:spPr>
        <p:txBody>
          <a:bodyPr/>
          <a:lstStyle/>
          <a:p>
            <a:endParaRPr lang="en-BE"/>
          </a:p>
        </p:txBody>
      </p:sp>
      <p:sp>
        <p:nvSpPr>
          <p:cNvPr id="6" name="Shape 3"/>
          <p:cNvSpPr/>
          <p:nvPr/>
        </p:nvSpPr>
        <p:spPr>
          <a:xfrm>
            <a:off x="6367403" y="2148840"/>
            <a:ext cx="511612" cy="511612"/>
          </a:xfrm>
          <a:prstGeom prst="roundRect">
            <a:avLst>
              <a:gd name="adj" fmla="val 40004"/>
            </a:avLst>
          </a:prstGeom>
          <a:solidFill>
            <a:srgbClr val="EEEFF5"/>
          </a:solidFill>
          <a:ln/>
          <a:effectLst>
            <a:outerShdw blurRad="55880" dist="27940" dir="13500000" algn="bl" rotWithShape="0">
              <a:srgbClr val="FFFFFF">
                <a:alpha val="70000"/>
              </a:srgbClr>
            </a:outerShdw>
          </a:effectLst>
        </p:spPr>
        <p:txBody>
          <a:bodyPr/>
          <a:lstStyle/>
          <a:p>
            <a:endParaRPr lang="en-BE"/>
          </a:p>
        </p:txBody>
      </p:sp>
      <p:sp>
        <p:nvSpPr>
          <p:cNvPr id="7" name="Text 4"/>
          <p:cNvSpPr/>
          <p:nvPr/>
        </p:nvSpPr>
        <p:spPr>
          <a:xfrm>
            <a:off x="6559570" y="2225040"/>
            <a:ext cx="127159" cy="359092"/>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Barlow Bold" pitchFamily="34" charset="0"/>
                <a:ea typeface="Barlow Bold" pitchFamily="34" charset="-122"/>
                <a:cs typeface="Barlow Bold" pitchFamily="34" charset="-120"/>
              </a:rPr>
              <a:t>1</a:t>
            </a:r>
            <a:endParaRPr lang="en-US" sz="2800" dirty="0"/>
          </a:p>
        </p:txBody>
      </p:sp>
      <p:sp>
        <p:nvSpPr>
          <p:cNvPr id="8" name="Text 5"/>
          <p:cNvSpPr/>
          <p:nvPr/>
        </p:nvSpPr>
        <p:spPr>
          <a:xfrm>
            <a:off x="7873841" y="2120384"/>
            <a:ext cx="2992160" cy="373975"/>
          </a:xfrm>
          <a:prstGeom prst="rect">
            <a:avLst/>
          </a:prstGeom>
          <a:noFill/>
          <a:ln/>
        </p:spPr>
        <p:txBody>
          <a:bodyPr wrap="none" lIns="0" tIns="0" rIns="0" bIns="0" rtlCol="0" anchor="t"/>
          <a:lstStyle/>
          <a:p>
            <a:pPr marL="0" indent="0" algn="l">
              <a:lnSpc>
                <a:spcPts val="2900"/>
              </a:lnSpc>
              <a:buNone/>
            </a:pPr>
            <a:r>
              <a:rPr lang="en-US" sz="2350" b="1" dirty="0">
                <a:solidFill>
                  <a:srgbClr val="272525"/>
                </a:solidFill>
                <a:latin typeface="Barlow Bold" pitchFamily="34" charset="0"/>
                <a:ea typeface="Barlow Bold" pitchFamily="34" charset="-122"/>
                <a:cs typeface="Barlow Bold" pitchFamily="34" charset="-120"/>
              </a:rPr>
              <a:t>Core Layer</a:t>
            </a:r>
            <a:endParaRPr lang="en-US" sz="2350" dirty="0"/>
          </a:p>
        </p:txBody>
      </p:sp>
      <p:sp>
        <p:nvSpPr>
          <p:cNvPr id="9" name="Text 6"/>
          <p:cNvSpPr/>
          <p:nvPr/>
        </p:nvSpPr>
        <p:spPr>
          <a:xfrm>
            <a:off x="7873841" y="2630686"/>
            <a:ext cx="5960745" cy="7277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ISR 4331 Router provides the foundation for network routing and security.</a:t>
            </a:r>
            <a:endParaRPr lang="en-US" sz="1750" dirty="0"/>
          </a:p>
        </p:txBody>
      </p:sp>
      <p:sp>
        <p:nvSpPr>
          <p:cNvPr id="10" name="Shape 7"/>
          <p:cNvSpPr/>
          <p:nvPr/>
        </p:nvSpPr>
        <p:spPr>
          <a:xfrm>
            <a:off x="6848535" y="4309229"/>
            <a:ext cx="795814" cy="30480"/>
          </a:xfrm>
          <a:prstGeom prst="roundRect">
            <a:avLst>
              <a:gd name="adj" fmla="val 671475"/>
            </a:avLst>
          </a:prstGeom>
          <a:solidFill>
            <a:srgbClr val="C1C3D0"/>
          </a:solidFill>
          <a:ln/>
        </p:spPr>
        <p:txBody>
          <a:bodyPr/>
          <a:lstStyle/>
          <a:p>
            <a:endParaRPr lang="en-BE"/>
          </a:p>
        </p:txBody>
      </p:sp>
      <p:sp>
        <p:nvSpPr>
          <p:cNvPr id="11" name="Shape 8"/>
          <p:cNvSpPr/>
          <p:nvPr/>
        </p:nvSpPr>
        <p:spPr>
          <a:xfrm>
            <a:off x="6367403" y="4068723"/>
            <a:ext cx="511612" cy="511612"/>
          </a:xfrm>
          <a:prstGeom prst="roundRect">
            <a:avLst>
              <a:gd name="adj" fmla="val 40004"/>
            </a:avLst>
          </a:prstGeom>
          <a:solidFill>
            <a:srgbClr val="EEEFF5"/>
          </a:solidFill>
          <a:ln/>
          <a:effectLst>
            <a:outerShdw blurRad="55880" dist="27940" dir="13500000" algn="bl" rotWithShape="0">
              <a:srgbClr val="FFFFFF">
                <a:alpha val="70000"/>
              </a:srgbClr>
            </a:outerShdw>
          </a:effectLst>
        </p:spPr>
        <p:txBody>
          <a:bodyPr/>
          <a:lstStyle/>
          <a:p>
            <a:endParaRPr lang="en-BE"/>
          </a:p>
        </p:txBody>
      </p:sp>
      <p:sp>
        <p:nvSpPr>
          <p:cNvPr id="12" name="Text 9"/>
          <p:cNvSpPr/>
          <p:nvPr/>
        </p:nvSpPr>
        <p:spPr>
          <a:xfrm>
            <a:off x="6522660" y="4144923"/>
            <a:ext cx="201097" cy="359092"/>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Barlow Bold" pitchFamily="34" charset="0"/>
                <a:ea typeface="Barlow Bold" pitchFamily="34" charset="-122"/>
                <a:cs typeface="Barlow Bold" pitchFamily="34" charset="-120"/>
              </a:rPr>
              <a:t>2</a:t>
            </a:r>
            <a:endParaRPr lang="en-US" sz="2800" dirty="0"/>
          </a:p>
        </p:txBody>
      </p:sp>
      <p:sp>
        <p:nvSpPr>
          <p:cNvPr id="13" name="Text 10"/>
          <p:cNvSpPr/>
          <p:nvPr/>
        </p:nvSpPr>
        <p:spPr>
          <a:xfrm>
            <a:off x="7873841" y="4040267"/>
            <a:ext cx="2992160" cy="373975"/>
          </a:xfrm>
          <a:prstGeom prst="rect">
            <a:avLst/>
          </a:prstGeom>
          <a:noFill/>
          <a:ln/>
        </p:spPr>
        <p:txBody>
          <a:bodyPr wrap="none" lIns="0" tIns="0" rIns="0" bIns="0" rtlCol="0" anchor="t"/>
          <a:lstStyle/>
          <a:p>
            <a:pPr marL="0" indent="0" algn="l">
              <a:lnSpc>
                <a:spcPts val="2900"/>
              </a:lnSpc>
              <a:buNone/>
            </a:pPr>
            <a:r>
              <a:rPr lang="en-US" sz="2350" b="1" dirty="0">
                <a:solidFill>
                  <a:srgbClr val="272525"/>
                </a:solidFill>
                <a:latin typeface="Barlow Bold" pitchFamily="34" charset="0"/>
                <a:ea typeface="Barlow Bold" pitchFamily="34" charset="-122"/>
                <a:cs typeface="Barlow Bold" pitchFamily="34" charset="-120"/>
              </a:rPr>
              <a:t>Distribution Layer</a:t>
            </a:r>
            <a:endParaRPr lang="en-US" sz="2350" dirty="0"/>
          </a:p>
        </p:txBody>
      </p:sp>
      <p:sp>
        <p:nvSpPr>
          <p:cNvPr id="14" name="Text 11"/>
          <p:cNvSpPr/>
          <p:nvPr/>
        </p:nvSpPr>
        <p:spPr>
          <a:xfrm>
            <a:off x="7873841" y="4550569"/>
            <a:ext cx="5960745" cy="7277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Multilayer Switch (Cisco 3560) handles inter-VLAN routing and connects to the core and access layers.</a:t>
            </a:r>
            <a:endParaRPr lang="en-US" sz="1750" dirty="0"/>
          </a:p>
        </p:txBody>
      </p:sp>
      <p:sp>
        <p:nvSpPr>
          <p:cNvPr id="15" name="Shape 12"/>
          <p:cNvSpPr/>
          <p:nvPr/>
        </p:nvSpPr>
        <p:spPr>
          <a:xfrm>
            <a:off x="6848535" y="6229112"/>
            <a:ext cx="795814" cy="30480"/>
          </a:xfrm>
          <a:prstGeom prst="roundRect">
            <a:avLst>
              <a:gd name="adj" fmla="val 671475"/>
            </a:avLst>
          </a:prstGeom>
          <a:solidFill>
            <a:srgbClr val="C1C3D0"/>
          </a:solidFill>
          <a:ln/>
        </p:spPr>
        <p:txBody>
          <a:bodyPr/>
          <a:lstStyle/>
          <a:p>
            <a:endParaRPr lang="en-BE"/>
          </a:p>
        </p:txBody>
      </p:sp>
      <p:sp>
        <p:nvSpPr>
          <p:cNvPr id="16" name="Shape 13"/>
          <p:cNvSpPr/>
          <p:nvPr/>
        </p:nvSpPr>
        <p:spPr>
          <a:xfrm>
            <a:off x="6367403" y="5988606"/>
            <a:ext cx="511612" cy="511612"/>
          </a:xfrm>
          <a:prstGeom prst="roundRect">
            <a:avLst>
              <a:gd name="adj" fmla="val 40004"/>
            </a:avLst>
          </a:prstGeom>
          <a:solidFill>
            <a:srgbClr val="EEEFF5"/>
          </a:solidFill>
          <a:ln/>
          <a:effectLst>
            <a:outerShdw blurRad="55880" dist="27940" dir="13500000" algn="bl" rotWithShape="0">
              <a:srgbClr val="FFFFFF">
                <a:alpha val="70000"/>
              </a:srgbClr>
            </a:outerShdw>
          </a:effectLst>
        </p:spPr>
        <p:txBody>
          <a:bodyPr/>
          <a:lstStyle/>
          <a:p>
            <a:endParaRPr lang="en-BE"/>
          </a:p>
        </p:txBody>
      </p:sp>
      <p:sp>
        <p:nvSpPr>
          <p:cNvPr id="17" name="Text 14"/>
          <p:cNvSpPr/>
          <p:nvPr/>
        </p:nvSpPr>
        <p:spPr>
          <a:xfrm>
            <a:off x="6526232" y="6064806"/>
            <a:ext cx="193953" cy="359092"/>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Barlow Bold" pitchFamily="34" charset="0"/>
                <a:ea typeface="Barlow Bold" pitchFamily="34" charset="-122"/>
                <a:cs typeface="Barlow Bold" pitchFamily="34" charset="-120"/>
              </a:rPr>
              <a:t>3</a:t>
            </a:r>
            <a:endParaRPr lang="en-US" sz="2800" dirty="0"/>
          </a:p>
        </p:txBody>
      </p:sp>
      <p:sp>
        <p:nvSpPr>
          <p:cNvPr id="18" name="Text 15"/>
          <p:cNvSpPr/>
          <p:nvPr/>
        </p:nvSpPr>
        <p:spPr>
          <a:xfrm>
            <a:off x="7873841" y="5960150"/>
            <a:ext cx="2992160" cy="373975"/>
          </a:xfrm>
          <a:prstGeom prst="rect">
            <a:avLst/>
          </a:prstGeom>
          <a:noFill/>
          <a:ln/>
        </p:spPr>
        <p:txBody>
          <a:bodyPr wrap="none" lIns="0" tIns="0" rIns="0" bIns="0" rtlCol="0" anchor="t"/>
          <a:lstStyle/>
          <a:p>
            <a:pPr marL="0" indent="0" algn="l">
              <a:lnSpc>
                <a:spcPts val="2900"/>
              </a:lnSpc>
              <a:buNone/>
            </a:pPr>
            <a:r>
              <a:rPr lang="en-US" sz="2350" b="1" dirty="0">
                <a:solidFill>
                  <a:srgbClr val="272525"/>
                </a:solidFill>
                <a:latin typeface="Barlow Bold" pitchFamily="34" charset="0"/>
                <a:ea typeface="Barlow Bold" pitchFamily="34" charset="-122"/>
                <a:cs typeface="Barlow Bold" pitchFamily="34" charset="-120"/>
              </a:rPr>
              <a:t>Access Layer</a:t>
            </a:r>
            <a:endParaRPr lang="en-US" sz="2350" dirty="0"/>
          </a:p>
        </p:txBody>
      </p:sp>
      <p:sp>
        <p:nvSpPr>
          <p:cNvPr id="19" name="Text 16"/>
          <p:cNvSpPr/>
          <p:nvPr/>
        </p:nvSpPr>
        <p:spPr>
          <a:xfrm>
            <a:off x="7873841" y="6470452"/>
            <a:ext cx="5960745" cy="7277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Six Cisco 2960 switches provide connectivity for workstations and servers across the network.</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3025" y="485299"/>
            <a:ext cx="4636532" cy="579477"/>
          </a:xfrm>
          <a:prstGeom prst="rect">
            <a:avLst/>
          </a:prstGeom>
          <a:noFill/>
          <a:ln/>
        </p:spPr>
        <p:txBody>
          <a:bodyPr wrap="none" lIns="0" tIns="0" rIns="0" bIns="0" rtlCol="0" anchor="t"/>
          <a:lstStyle/>
          <a:p>
            <a:pPr marL="0" indent="0">
              <a:lnSpc>
                <a:spcPts val="4550"/>
              </a:lnSpc>
              <a:buNone/>
            </a:pPr>
            <a:r>
              <a:rPr lang="en-US" sz="3650" b="1" dirty="0">
                <a:solidFill>
                  <a:srgbClr val="7068F4"/>
                </a:solidFill>
                <a:latin typeface="Barlow Bold" pitchFamily="34" charset="0"/>
                <a:ea typeface="Barlow Bold" pitchFamily="34" charset="-122"/>
                <a:cs typeface="Barlow Bold" pitchFamily="34" charset="-120"/>
              </a:rPr>
              <a:t>VLAN Segmentation</a:t>
            </a:r>
            <a:endParaRPr lang="en-US" sz="3650" dirty="0"/>
          </a:p>
        </p:txBody>
      </p:sp>
      <p:sp>
        <p:nvSpPr>
          <p:cNvPr id="4" name="Shape 1"/>
          <p:cNvSpPr/>
          <p:nvPr/>
        </p:nvSpPr>
        <p:spPr>
          <a:xfrm>
            <a:off x="6103025" y="1328976"/>
            <a:ext cx="7910751" cy="1029414"/>
          </a:xfrm>
          <a:prstGeom prst="roundRect">
            <a:avLst>
              <a:gd name="adj" fmla="val 15404"/>
            </a:avLst>
          </a:prstGeom>
          <a:solidFill>
            <a:srgbClr val="EEEFF5"/>
          </a:solidFill>
          <a:ln/>
          <a:effectLst>
            <a:outerShdw blurRad="43180" dist="21590" dir="13500000" algn="bl" rotWithShape="0">
              <a:srgbClr val="FFFFFF">
                <a:alpha val="70000"/>
              </a:srgbClr>
            </a:outerShdw>
          </a:effectLst>
        </p:spPr>
        <p:txBody>
          <a:bodyPr/>
          <a:lstStyle/>
          <a:p>
            <a:endParaRPr lang="en-BE"/>
          </a:p>
        </p:txBody>
      </p:sp>
      <p:sp>
        <p:nvSpPr>
          <p:cNvPr id="5" name="Text 2"/>
          <p:cNvSpPr/>
          <p:nvPr/>
        </p:nvSpPr>
        <p:spPr>
          <a:xfrm>
            <a:off x="6279118" y="1505069"/>
            <a:ext cx="2318266" cy="289679"/>
          </a:xfrm>
          <a:prstGeom prst="rect">
            <a:avLst/>
          </a:prstGeom>
          <a:noFill/>
          <a:ln/>
        </p:spPr>
        <p:txBody>
          <a:bodyPr wrap="none" lIns="0" tIns="0" rIns="0" bIns="0" rtlCol="0" anchor="t"/>
          <a:lstStyle/>
          <a:p>
            <a:pPr marL="0" indent="0">
              <a:lnSpc>
                <a:spcPts val="2250"/>
              </a:lnSpc>
              <a:buNone/>
            </a:pPr>
            <a:r>
              <a:rPr lang="en-US" sz="1800" b="1" dirty="0">
                <a:solidFill>
                  <a:srgbClr val="272525"/>
                </a:solidFill>
                <a:latin typeface="Barlow Bold" pitchFamily="34" charset="0"/>
                <a:ea typeface="Barlow Bold" pitchFamily="34" charset="-122"/>
                <a:cs typeface="Barlow Bold" pitchFamily="34" charset="-120"/>
              </a:rPr>
              <a:t>VLAN 10: Management</a:t>
            </a:r>
            <a:endParaRPr lang="en-US" sz="1800" dirty="0"/>
          </a:p>
        </p:txBody>
      </p:sp>
      <p:sp>
        <p:nvSpPr>
          <p:cNvPr id="6" name="Text 3"/>
          <p:cNvSpPr/>
          <p:nvPr/>
        </p:nvSpPr>
        <p:spPr>
          <a:xfrm>
            <a:off x="6279118" y="1900357"/>
            <a:ext cx="7558564" cy="281940"/>
          </a:xfrm>
          <a:prstGeom prst="rect">
            <a:avLst/>
          </a:prstGeom>
          <a:noFill/>
          <a:ln/>
        </p:spPr>
        <p:txBody>
          <a:bodyPr wrap="none" lIns="0" tIns="0" rIns="0" bIns="0" rtlCol="0" anchor="t"/>
          <a:lstStyle/>
          <a:p>
            <a:pPr marL="0" indent="0">
              <a:lnSpc>
                <a:spcPts val="2200"/>
              </a:lnSpc>
              <a:buNone/>
            </a:pPr>
            <a:r>
              <a:rPr lang="en-US" sz="1350" dirty="0">
                <a:solidFill>
                  <a:srgbClr val="272525"/>
                </a:solidFill>
                <a:latin typeface="Montserrat" pitchFamily="34" charset="0"/>
                <a:ea typeface="Montserrat" pitchFamily="34" charset="-122"/>
                <a:cs typeface="Montserrat" pitchFamily="34" charset="-120"/>
              </a:rPr>
              <a:t>Dedicated network segment for administrative and management functions.</a:t>
            </a:r>
            <a:endParaRPr lang="en-US" sz="1350" dirty="0"/>
          </a:p>
        </p:txBody>
      </p:sp>
      <p:sp>
        <p:nvSpPr>
          <p:cNvPr id="7" name="Shape 4"/>
          <p:cNvSpPr/>
          <p:nvPr/>
        </p:nvSpPr>
        <p:spPr>
          <a:xfrm>
            <a:off x="6103025" y="2534483"/>
            <a:ext cx="7910751" cy="1029414"/>
          </a:xfrm>
          <a:prstGeom prst="roundRect">
            <a:avLst>
              <a:gd name="adj" fmla="val 15404"/>
            </a:avLst>
          </a:prstGeom>
          <a:solidFill>
            <a:srgbClr val="EEEFF5"/>
          </a:solidFill>
          <a:ln/>
          <a:effectLst>
            <a:outerShdw blurRad="43180" dist="21590" dir="13500000" algn="bl" rotWithShape="0">
              <a:srgbClr val="FFFFFF">
                <a:alpha val="70000"/>
              </a:srgbClr>
            </a:outerShdw>
          </a:effectLst>
        </p:spPr>
        <p:txBody>
          <a:bodyPr/>
          <a:lstStyle/>
          <a:p>
            <a:endParaRPr lang="en-BE"/>
          </a:p>
        </p:txBody>
      </p:sp>
      <p:sp>
        <p:nvSpPr>
          <p:cNvPr id="8" name="Text 5"/>
          <p:cNvSpPr/>
          <p:nvPr/>
        </p:nvSpPr>
        <p:spPr>
          <a:xfrm>
            <a:off x="6279118" y="2710577"/>
            <a:ext cx="2318266" cy="289679"/>
          </a:xfrm>
          <a:prstGeom prst="rect">
            <a:avLst/>
          </a:prstGeom>
          <a:noFill/>
          <a:ln/>
        </p:spPr>
        <p:txBody>
          <a:bodyPr wrap="none" lIns="0" tIns="0" rIns="0" bIns="0" rtlCol="0" anchor="t"/>
          <a:lstStyle/>
          <a:p>
            <a:pPr marL="0" indent="0">
              <a:lnSpc>
                <a:spcPts val="2250"/>
              </a:lnSpc>
              <a:buNone/>
            </a:pPr>
            <a:r>
              <a:rPr lang="en-US" sz="1800" b="1" dirty="0">
                <a:solidFill>
                  <a:srgbClr val="272525"/>
                </a:solidFill>
                <a:latin typeface="Barlow Bold" pitchFamily="34" charset="0"/>
                <a:ea typeface="Barlow Bold" pitchFamily="34" charset="-122"/>
                <a:cs typeface="Barlow Bold" pitchFamily="34" charset="-120"/>
              </a:rPr>
              <a:t>VLAN 20: Study</a:t>
            </a:r>
            <a:endParaRPr lang="en-US" sz="1800" dirty="0"/>
          </a:p>
        </p:txBody>
      </p:sp>
      <p:sp>
        <p:nvSpPr>
          <p:cNvPr id="9" name="Text 6"/>
          <p:cNvSpPr/>
          <p:nvPr/>
        </p:nvSpPr>
        <p:spPr>
          <a:xfrm>
            <a:off x="6279118" y="3105864"/>
            <a:ext cx="7558564" cy="281940"/>
          </a:xfrm>
          <a:prstGeom prst="rect">
            <a:avLst/>
          </a:prstGeom>
          <a:noFill/>
          <a:ln/>
        </p:spPr>
        <p:txBody>
          <a:bodyPr wrap="none" lIns="0" tIns="0" rIns="0" bIns="0" rtlCol="0" anchor="t"/>
          <a:lstStyle/>
          <a:p>
            <a:pPr marL="0" indent="0">
              <a:lnSpc>
                <a:spcPts val="2200"/>
              </a:lnSpc>
              <a:buNone/>
            </a:pPr>
            <a:r>
              <a:rPr lang="en-US" sz="1350" dirty="0">
                <a:solidFill>
                  <a:srgbClr val="272525"/>
                </a:solidFill>
                <a:latin typeface="Montserrat" pitchFamily="34" charset="0"/>
                <a:ea typeface="Montserrat" pitchFamily="34" charset="-122"/>
                <a:cs typeface="Montserrat" pitchFamily="34" charset="-120"/>
              </a:rPr>
              <a:t>Isolated network for educational and research activities.</a:t>
            </a:r>
            <a:endParaRPr lang="en-US" sz="1350" dirty="0"/>
          </a:p>
        </p:txBody>
      </p:sp>
      <p:sp>
        <p:nvSpPr>
          <p:cNvPr id="10" name="Shape 7"/>
          <p:cNvSpPr/>
          <p:nvPr/>
        </p:nvSpPr>
        <p:spPr>
          <a:xfrm>
            <a:off x="6103025" y="3739991"/>
            <a:ext cx="7910751" cy="1029414"/>
          </a:xfrm>
          <a:prstGeom prst="roundRect">
            <a:avLst>
              <a:gd name="adj" fmla="val 15404"/>
            </a:avLst>
          </a:prstGeom>
          <a:solidFill>
            <a:srgbClr val="EEEFF5"/>
          </a:solidFill>
          <a:ln/>
          <a:effectLst>
            <a:outerShdw blurRad="43180" dist="21590" dir="13500000" algn="bl" rotWithShape="0">
              <a:srgbClr val="FFFFFF">
                <a:alpha val="70000"/>
              </a:srgbClr>
            </a:outerShdw>
          </a:effectLst>
        </p:spPr>
        <p:txBody>
          <a:bodyPr/>
          <a:lstStyle/>
          <a:p>
            <a:endParaRPr lang="en-BE"/>
          </a:p>
        </p:txBody>
      </p:sp>
      <p:sp>
        <p:nvSpPr>
          <p:cNvPr id="11" name="Text 8"/>
          <p:cNvSpPr/>
          <p:nvPr/>
        </p:nvSpPr>
        <p:spPr>
          <a:xfrm>
            <a:off x="6279118" y="3916085"/>
            <a:ext cx="2318266" cy="289679"/>
          </a:xfrm>
          <a:prstGeom prst="rect">
            <a:avLst/>
          </a:prstGeom>
          <a:noFill/>
          <a:ln/>
        </p:spPr>
        <p:txBody>
          <a:bodyPr wrap="none" lIns="0" tIns="0" rIns="0" bIns="0" rtlCol="0" anchor="t"/>
          <a:lstStyle/>
          <a:p>
            <a:pPr marL="0" indent="0">
              <a:lnSpc>
                <a:spcPts val="2250"/>
              </a:lnSpc>
              <a:buNone/>
            </a:pPr>
            <a:r>
              <a:rPr lang="en-US" sz="1800" b="1" dirty="0">
                <a:solidFill>
                  <a:srgbClr val="272525"/>
                </a:solidFill>
                <a:latin typeface="Barlow Bold" pitchFamily="34" charset="0"/>
                <a:ea typeface="Barlow Bold" pitchFamily="34" charset="-122"/>
                <a:cs typeface="Barlow Bold" pitchFamily="34" charset="-120"/>
              </a:rPr>
              <a:t>VLAN 30: Production</a:t>
            </a:r>
            <a:endParaRPr lang="en-US" sz="1800" dirty="0"/>
          </a:p>
        </p:txBody>
      </p:sp>
      <p:sp>
        <p:nvSpPr>
          <p:cNvPr id="12" name="Text 9"/>
          <p:cNvSpPr/>
          <p:nvPr/>
        </p:nvSpPr>
        <p:spPr>
          <a:xfrm>
            <a:off x="6279118" y="4311372"/>
            <a:ext cx="7558564" cy="281940"/>
          </a:xfrm>
          <a:prstGeom prst="rect">
            <a:avLst/>
          </a:prstGeom>
          <a:noFill/>
          <a:ln/>
        </p:spPr>
        <p:txBody>
          <a:bodyPr wrap="none" lIns="0" tIns="0" rIns="0" bIns="0" rtlCol="0" anchor="t"/>
          <a:lstStyle/>
          <a:p>
            <a:pPr marL="0" indent="0">
              <a:lnSpc>
                <a:spcPts val="2200"/>
              </a:lnSpc>
              <a:buNone/>
            </a:pPr>
            <a:r>
              <a:rPr lang="en-US" sz="1350" dirty="0">
                <a:solidFill>
                  <a:srgbClr val="272525"/>
                </a:solidFill>
                <a:latin typeface="Montserrat" pitchFamily="34" charset="0"/>
                <a:ea typeface="Montserrat" pitchFamily="34" charset="-122"/>
                <a:cs typeface="Montserrat" pitchFamily="34" charset="-120"/>
              </a:rPr>
              <a:t>Secure environment for critical production systems and workflows.</a:t>
            </a:r>
            <a:endParaRPr lang="en-US" sz="1350" dirty="0"/>
          </a:p>
        </p:txBody>
      </p:sp>
      <p:sp>
        <p:nvSpPr>
          <p:cNvPr id="13" name="Shape 10"/>
          <p:cNvSpPr/>
          <p:nvPr/>
        </p:nvSpPr>
        <p:spPr>
          <a:xfrm>
            <a:off x="6103025" y="4945499"/>
            <a:ext cx="7910751" cy="1029414"/>
          </a:xfrm>
          <a:prstGeom prst="roundRect">
            <a:avLst>
              <a:gd name="adj" fmla="val 15404"/>
            </a:avLst>
          </a:prstGeom>
          <a:solidFill>
            <a:srgbClr val="EEEFF5"/>
          </a:solidFill>
          <a:ln/>
          <a:effectLst>
            <a:outerShdw blurRad="43180" dist="21590" dir="13500000" algn="bl" rotWithShape="0">
              <a:srgbClr val="FFFFFF">
                <a:alpha val="70000"/>
              </a:srgbClr>
            </a:outerShdw>
          </a:effectLst>
        </p:spPr>
        <p:txBody>
          <a:bodyPr/>
          <a:lstStyle/>
          <a:p>
            <a:endParaRPr lang="en-BE"/>
          </a:p>
        </p:txBody>
      </p:sp>
      <p:sp>
        <p:nvSpPr>
          <p:cNvPr id="14" name="Text 11"/>
          <p:cNvSpPr/>
          <p:nvPr/>
        </p:nvSpPr>
        <p:spPr>
          <a:xfrm>
            <a:off x="6279118" y="5121593"/>
            <a:ext cx="2318266" cy="289679"/>
          </a:xfrm>
          <a:prstGeom prst="rect">
            <a:avLst/>
          </a:prstGeom>
          <a:noFill/>
          <a:ln/>
        </p:spPr>
        <p:txBody>
          <a:bodyPr wrap="none" lIns="0" tIns="0" rIns="0" bIns="0" rtlCol="0" anchor="t"/>
          <a:lstStyle/>
          <a:p>
            <a:pPr marL="0" indent="0">
              <a:lnSpc>
                <a:spcPts val="2250"/>
              </a:lnSpc>
              <a:buNone/>
            </a:pPr>
            <a:r>
              <a:rPr lang="en-US" sz="1800" b="1" dirty="0">
                <a:solidFill>
                  <a:srgbClr val="272525"/>
                </a:solidFill>
                <a:latin typeface="Barlow Bold" pitchFamily="34" charset="0"/>
                <a:ea typeface="Barlow Bold" pitchFamily="34" charset="-122"/>
                <a:cs typeface="Barlow Bold" pitchFamily="34" charset="-120"/>
              </a:rPr>
              <a:t>VLAN 40/41: Support</a:t>
            </a:r>
            <a:endParaRPr lang="en-US" sz="1800" dirty="0"/>
          </a:p>
        </p:txBody>
      </p:sp>
      <p:sp>
        <p:nvSpPr>
          <p:cNvPr id="15" name="Text 12"/>
          <p:cNvSpPr/>
          <p:nvPr/>
        </p:nvSpPr>
        <p:spPr>
          <a:xfrm>
            <a:off x="6279118" y="5516880"/>
            <a:ext cx="7558564" cy="281940"/>
          </a:xfrm>
          <a:prstGeom prst="rect">
            <a:avLst/>
          </a:prstGeom>
          <a:noFill/>
          <a:ln/>
        </p:spPr>
        <p:txBody>
          <a:bodyPr wrap="none" lIns="0" tIns="0" rIns="0" bIns="0" rtlCol="0" anchor="t"/>
          <a:lstStyle/>
          <a:p>
            <a:pPr marL="0" indent="0">
              <a:lnSpc>
                <a:spcPts val="2200"/>
              </a:lnSpc>
              <a:buNone/>
            </a:pPr>
            <a:r>
              <a:rPr lang="en-US" sz="1350" dirty="0">
                <a:solidFill>
                  <a:srgbClr val="272525"/>
                </a:solidFill>
                <a:latin typeface="Montserrat" pitchFamily="34" charset="0"/>
                <a:ea typeface="Montserrat" pitchFamily="34" charset="-122"/>
                <a:cs typeface="Montserrat" pitchFamily="34" charset="-120"/>
              </a:rPr>
              <a:t>Two segments designed for IT support and auxiliary services.</a:t>
            </a:r>
            <a:endParaRPr lang="en-US" sz="1350" dirty="0"/>
          </a:p>
        </p:txBody>
      </p:sp>
      <p:sp>
        <p:nvSpPr>
          <p:cNvPr id="16" name="Shape 13"/>
          <p:cNvSpPr/>
          <p:nvPr/>
        </p:nvSpPr>
        <p:spPr>
          <a:xfrm>
            <a:off x="6103025" y="6151007"/>
            <a:ext cx="7910751" cy="1593294"/>
          </a:xfrm>
          <a:prstGeom prst="roundRect">
            <a:avLst>
              <a:gd name="adj" fmla="val 9953"/>
            </a:avLst>
          </a:prstGeom>
          <a:solidFill>
            <a:srgbClr val="EEEFF5"/>
          </a:solidFill>
          <a:ln/>
          <a:effectLst>
            <a:outerShdw blurRad="43180" dist="21590" dir="13500000" algn="bl" rotWithShape="0">
              <a:srgbClr val="FFFFFF">
                <a:alpha val="70000"/>
              </a:srgbClr>
            </a:outerShdw>
          </a:effectLst>
        </p:spPr>
        <p:txBody>
          <a:bodyPr/>
          <a:lstStyle/>
          <a:p>
            <a:endParaRPr lang="en-BE"/>
          </a:p>
        </p:txBody>
      </p:sp>
      <p:sp>
        <p:nvSpPr>
          <p:cNvPr id="17" name="Text 14"/>
          <p:cNvSpPr/>
          <p:nvPr/>
        </p:nvSpPr>
        <p:spPr>
          <a:xfrm>
            <a:off x="6279118" y="6327100"/>
            <a:ext cx="2318266" cy="289679"/>
          </a:xfrm>
          <a:prstGeom prst="rect">
            <a:avLst/>
          </a:prstGeom>
          <a:noFill/>
          <a:ln/>
        </p:spPr>
        <p:txBody>
          <a:bodyPr wrap="none" lIns="0" tIns="0" rIns="0" bIns="0" rtlCol="0" anchor="t"/>
          <a:lstStyle/>
          <a:p>
            <a:pPr marL="0" indent="0">
              <a:lnSpc>
                <a:spcPts val="2250"/>
              </a:lnSpc>
              <a:buNone/>
            </a:pPr>
            <a:r>
              <a:rPr lang="en-US" sz="1800" b="1" dirty="0">
                <a:solidFill>
                  <a:srgbClr val="272525"/>
                </a:solidFill>
                <a:latin typeface="Barlow Bold" pitchFamily="34" charset="0"/>
                <a:ea typeface="Barlow Bold" pitchFamily="34" charset="-122"/>
                <a:cs typeface="Barlow Bold" pitchFamily="34" charset="-120"/>
              </a:rPr>
              <a:t>VLAN 1: Servers/DMZ</a:t>
            </a:r>
            <a:endParaRPr lang="en-US" sz="1800" dirty="0"/>
          </a:p>
        </p:txBody>
      </p:sp>
      <p:sp>
        <p:nvSpPr>
          <p:cNvPr id="18" name="Text 15"/>
          <p:cNvSpPr/>
          <p:nvPr/>
        </p:nvSpPr>
        <p:spPr>
          <a:xfrm>
            <a:off x="6279118" y="6722388"/>
            <a:ext cx="7558564" cy="845820"/>
          </a:xfrm>
          <a:prstGeom prst="rect">
            <a:avLst/>
          </a:prstGeom>
          <a:noFill/>
          <a:ln/>
        </p:spPr>
        <p:txBody>
          <a:bodyPr wrap="square" lIns="0" tIns="0" rIns="0" bIns="0" rtlCol="0" anchor="t"/>
          <a:lstStyle/>
          <a:p>
            <a:pPr marL="0" indent="0">
              <a:lnSpc>
                <a:spcPts val="2200"/>
              </a:lnSpc>
              <a:buNone/>
            </a:pPr>
            <a:r>
              <a:rPr lang="en-US" sz="1350" dirty="0">
                <a:solidFill>
                  <a:srgbClr val="272525"/>
                </a:solidFill>
                <a:latin typeface="Montserrat" pitchFamily="34" charset="0"/>
                <a:ea typeface="Montserrat" pitchFamily="34" charset="-122"/>
                <a:cs typeface="Montserrat" pitchFamily="34" charset="-120"/>
              </a:rPr>
              <a:t>DHCP servers dynamically assign IP addresses to devices on a network, DNS servers translate domain names into IP addresses, and iSCSI servers enable block-level storage networking over IP networks for accessing storage devices.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72772"/>
          </a:xfrm>
          <a:prstGeom prst="rect">
            <a:avLst/>
          </a:prstGeom>
        </p:spPr>
      </p:pic>
      <p:sp>
        <p:nvSpPr>
          <p:cNvPr id="3" name="Text 0"/>
          <p:cNvSpPr/>
          <p:nvPr/>
        </p:nvSpPr>
        <p:spPr>
          <a:xfrm>
            <a:off x="608290" y="2650688"/>
            <a:ext cx="4574262" cy="571738"/>
          </a:xfrm>
          <a:prstGeom prst="rect">
            <a:avLst/>
          </a:prstGeom>
          <a:noFill/>
          <a:ln/>
        </p:spPr>
        <p:txBody>
          <a:bodyPr wrap="none" lIns="0" tIns="0" rIns="0" bIns="0" rtlCol="0" anchor="t"/>
          <a:lstStyle/>
          <a:p>
            <a:pPr marL="0" indent="0">
              <a:lnSpc>
                <a:spcPts val="4500"/>
              </a:lnSpc>
              <a:buNone/>
            </a:pPr>
            <a:r>
              <a:rPr lang="en-US" sz="3600" b="1" dirty="0">
                <a:solidFill>
                  <a:srgbClr val="7068F4"/>
                </a:solidFill>
                <a:latin typeface="Barlow Bold" pitchFamily="34" charset="0"/>
                <a:ea typeface="Barlow Bold" pitchFamily="34" charset="-122"/>
                <a:cs typeface="Barlow Bold" pitchFamily="34" charset="-120"/>
              </a:rPr>
              <a:t>IP Addressing Scheme</a:t>
            </a:r>
            <a:endParaRPr lang="en-US" sz="3600" dirty="0"/>
          </a:p>
        </p:txBody>
      </p:sp>
      <p:sp>
        <p:nvSpPr>
          <p:cNvPr id="4" name="Shape 1"/>
          <p:cNvSpPr/>
          <p:nvPr/>
        </p:nvSpPr>
        <p:spPr>
          <a:xfrm>
            <a:off x="608290" y="3483054"/>
            <a:ext cx="13413819" cy="3527346"/>
          </a:xfrm>
          <a:prstGeom prst="roundRect">
            <a:avLst>
              <a:gd name="adj" fmla="val 4435"/>
            </a:avLst>
          </a:prstGeom>
          <a:noFill/>
          <a:ln w="7620">
            <a:solidFill>
              <a:srgbClr val="000000">
                <a:alpha val="8000"/>
              </a:srgbClr>
            </a:solidFill>
            <a:prstDash val="solid"/>
          </a:ln>
        </p:spPr>
        <p:txBody>
          <a:bodyPr/>
          <a:lstStyle/>
          <a:p>
            <a:endParaRPr lang="en-BE"/>
          </a:p>
        </p:txBody>
      </p:sp>
      <p:sp>
        <p:nvSpPr>
          <p:cNvPr id="5" name="Shape 2"/>
          <p:cNvSpPr/>
          <p:nvPr/>
        </p:nvSpPr>
        <p:spPr>
          <a:xfrm>
            <a:off x="615910" y="3490674"/>
            <a:ext cx="13397151" cy="501729"/>
          </a:xfrm>
          <a:prstGeom prst="rect">
            <a:avLst/>
          </a:prstGeom>
          <a:solidFill>
            <a:srgbClr val="FFFFFF">
              <a:alpha val="4000"/>
            </a:srgbClr>
          </a:solidFill>
          <a:ln/>
        </p:spPr>
        <p:txBody>
          <a:bodyPr/>
          <a:lstStyle/>
          <a:p>
            <a:endParaRPr lang="en-BE"/>
          </a:p>
        </p:txBody>
      </p:sp>
      <p:sp>
        <p:nvSpPr>
          <p:cNvPr id="6" name="Text 3"/>
          <p:cNvSpPr/>
          <p:nvPr/>
        </p:nvSpPr>
        <p:spPr>
          <a:xfrm>
            <a:off x="791170" y="3602474"/>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VLAN</a:t>
            </a:r>
            <a:endParaRPr lang="en-US" sz="1350" dirty="0"/>
          </a:p>
        </p:txBody>
      </p:sp>
      <p:sp>
        <p:nvSpPr>
          <p:cNvPr id="7" name="Text 4"/>
          <p:cNvSpPr/>
          <p:nvPr/>
        </p:nvSpPr>
        <p:spPr>
          <a:xfrm>
            <a:off x="5260181" y="3602474"/>
            <a:ext cx="411015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IPs</a:t>
            </a:r>
            <a:endParaRPr lang="en-US" sz="1350" dirty="0"/>
          </a:p>
        </p:txBody>
      </p:sp>
      <p:sp>
        <p:nvSpPr>
          <p:cNvPr id="8" name="Text 5"/>
          <p:cNvSpPr/>
          <p:nvPr/>
        </p:nvSpPr>
        <p:spPr>
          <a:xfrm>
            <a:off x="9725382" y="3602474"/>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Purpose</a:t>
            </a:r>
            <a:endParaRPr lang="en-US" sz="1350" dirty="0"/>
          </a:p>
        </p:txBody>
      </p:sp>
      <p:sp>
        <p:nvSpPr>
          <p:cNvPr id="9" name="Shape 6"/>
          <p:cNvSpPr/>
          <p:nvPr/>
        </p:nvSpPr>
        <p:spPr>
          <a:xfrm>
            <a:off x="615910" y="3992404"/>
            <a:ext cx="13397151" cy="501729"/>
          </a:xfrm>
          <a:prstGeom prst="rect">
            <a:avLst/>
          </a:prstGeom>
          <a:solidFill>
            <a:srgbClr val="000000">
              <a:alpha val="4000"/>
            </a:srgbClr>
          </a:solidFill>
          <a:ln/>
        </p:spPr>
        <p:txBody>
          <a:bodyPr/>
          <a:lstStyle/>
          <a:p>
            <a:endParaRPr lang="en-BE"/>
          </a:p>
        </p:txBody>
      </p:sp>
      <p:sp>
        <p:nvSpPr>
          <p:cNvPr id="10" name="Text 7"/>
          <p:cNvSpPr/>
          <p:nvPr/>
        </p:nvSpPr>
        <p:spPr>
          <a:xfrm>
            <a:off x="791170" y="4104203"/>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10</a:t>
            </a:r>
            <a:endParaRPr lang="en-US" sz="1350" dirty="0"/>
          </a:p>
        </p:txBody>
      </p:sp>
      <p:sp>
        <p:nvSpPr>
          <p:cNvPr id="11" name="Text 8"/>
          <p:cNvSpPr/>
          <p:nvPr/>
        </p:nvSpPr>
        <p:spPr>
          <a:xfrm>
            <a:off x="5260181" y="4104203"/>
            <a:ext cx="411015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192.168.10.0/24</a:t>
            </a:r>
            <a:endParaRPr lang="en-US" sz="1350" dirty="0"/>
          </a:p>
        </p:txBody>
      </p:sp>
      <p:sp>
        <p:nvSpPr>
          <p:cNvPr id="12" name="Text 9"/>
          <p:cNvSpPr/>
          <p:nvPr/>
        </p:nvSpPr>
        <p:spPr>
          <a:xfrm>
            <a:off x="9725382" y="4104203"/>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Management</a:t>
            </a:r>
            <a:endParaRPr lang="en-US" sz="1350" dirty="0"/>
          </a:p>
        </p:txBody>
      </p:sp>
      <p:sp>
        <p:nvSpPr>
          <p:cNvPr id="13" name="Shape 10"/>
          <p:cNvSpPr/>
          <p:nvPr/>
        </p:nvSpPr>
        <p:spPr>
          <a:xfrm>
            <a:off x="615910" y="4494133"/>
            <a:ext cx="13397151" cy="501729"/>
          </a:xfrm>
          <a:prstGeom prst="rect">
            <a:avLst/>
          </a:prstGeom>
          <a:solidFill>
            <a:srgbClr val="FFFFFF">
              <a:alpha val="4000"/>
            </a:srgbClr>
          </a:solidFill>
          <a:ln/>
        </p:spPr>
        <p:txBody>
          <a:bodyPr/>
          <a:lstStyle/>
          <a:p>
            <a:endParaRPr lang="en-BE"/>
          </a:p>
        </p:txBody>
      </p:sp>
      <p:sp>
        <p:nvSpPr>
          <p:cNvPr id="14" name="Text 11"/>
          <p:cNvSpPr/>
          <p:nvPr/>
        </p:nvSpPr>
        <p:spPr>
          <a:xfrm>
            <a:off x="791170" y="4605933"/>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20</a:t>
            </a:r>
            <a:endParaRPr lang="en-US" sz="1350" dirty="0"/>
          </a:p>
        </p:txBody>
      </p:sp>
      <p:sp>
        <p:nvSpPr>
          <p:cNvPr id="15" name="Text 12"/>
          <p:cNvSpPr/>
          <p:nvPr/>
        </p:nvSpPr>
        <p:spPr>
          <a:xfrm>
            <a:off x="5260181" y="4605933"/>
            <a:ext cx="411015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192.168.20.0/24</a:t>
            </a:r>
            <a:endParaRPr lang="en-US" sz="1350" dirty="0"/>
          </a:p>
        </p:txBody>
      </p:sp>
      <p:sp>
        <p:nvSpPr>
          <p:cNvPr id="16" name="Text 13"/>
          <p:cNvSpPr/>
          <p:nvPr/>
        </p:nvSpPr>
        <p:spPr>
          <a:xfrm>
            <a:off x="9725382" y="4605933"/>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Study</a:t>
            </a:r>
            <a:endParaRPr lang="en-US" sz="1350" dirty="0"/>
          </a:p>
        </p:txBody>
      </p:sp>
      <p:sp>
        <p:nvSpPr>
          <p:cNvPr id="17" name="Shape 14"/>
          <p:cNvSpPr/>
          <p:nvPr/>
        </p:nvSpPr>
        <p:spPr>
          <a:xfrm>
            <a:off x="615910" y="4995863"/>
            <a:ext cx="13397151" cy="501729"/>
          </a:xfrm>
          <a:prstGeom prst="rect">
            <a:avLst/>
          </a:prstGeom>
          <a:solidFill>
            <a:srgbClr val="000000">
              <a:alpha val="4000"/>
            </a:srgbClr>
          </a:solidFill>
          <a:ln/>
        </p:spPr>
        <p:txBody>
          <a:bodyPr/>
          <a:lstStyle/>
          <a:p>
            <a:endParaRPr lang="en-BE"/>
          </a:p>
        </p:txBody>
      </p:sp>
      <p:sp>
        <p:nvSpPr>
          <p:cNvPr id="18" name="Text 15"/>
          <p:cNvSpPr/>
          <p:nvPr/>
        </p:nvSpPr>
        <p:spPr>
          <a:xfrm>
            <a:off x="791170" y="5107662"/>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30</a:t>
            </a:r>
            <a:endParaRPr lang="en-US" sz="1350" dirty="0"/>
          </a:p>
        </p:txBody>
      </p:sp>
      <p:sp>
        <p:nvSpPr>
          <p:cNvPr id="19" name="Text 16"/>
          <p:cNvSpPr/>
          <p:nvPr/>
        </p:nvSpPr>
        <p:spPr>
          <a:xfrm>
            <a:off x="5260181" y="5107662"/>
            <a:ext cx="411015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192.168.30.0/24</a:t>
            </a:r>
            <a:endParaRPr lang="en-US" sz="1350" dirty="0"/>
          </a:p>
        </p:txBody>
      </p:sp>
      <p:sp>
        <p:nvSpPr>
          <p:cNvPr id="20" name="Text 17"/>
          <p:cNvSpPr/>
          <p:nvPr/>
        </p:nvSpPr>
        <p:spPr>
          <a:xfrm>
            <a:off x="9725382" y="5107662"/>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Production</a:t>
            </a:r>
            <a:endParaRPr lang="en-US" sz="1350" dirty="0"/>
          </a:p>
        </p:txBody>
      </p:sp>
      <p:sp>
        <p:nvSpPr>
          <p:cNvPr id="21" name="Shape 18"/>
          <p:cNvSpPr/>
          <p:nvPr/>
        </p:nvSpPr>
        <p:spPr>
          <a:xfrm>
            <a:off x="615910" y="5497592"/>
            <a:ext cx="13397151" cy="501729"/>
          </a:xfrm>
          <a:prstGeom prst="rect">
            <a:avLst/>
          </a:prstGeom>
          <a:solidFill>
            <a:srgbClr val="FFFFFF">
              <a:alpha val="4000"/>
            </a:srgbClr>
          </a:solidFill>
          <a:ln/>
        </p:spPr>
        <p:txBody>
          <a:bodyPr/>
          <a:lstStyle/>
          <a:p>
            <a:endParaRPr lang="en-BE"/>
          </a:p>
        </p:txBody>
      </p:sp>
      <p:sp>
        <p:nvSpPr>
          <p:cNvPr id="22" name="Text 19"/>
          <p:cNvSpPr/>
          <p:nvPr/>
        </p:nvSpPr>
        <p:spPr>
          <a:xfrm>
            <a:off x="791170" y="5609392"/>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40</a:t>
            </a:r>
            <a:endParaRPr lang="en-US" sz="1350" dirty="0"/>
          </a:p>
        </p:txBody>
      </p:sp>
      <p:sp>
        <p:nvSpPr>
          <p:cNvPr id="23" name="Text 20"/>
          <p:cNvSpPr/>
          <p:nvPr/>
        </p:nvSpPr>
        <p:spPr>
          <a:xfrm>
            <a:off x="5260181" y="5609392"/>
            <a:ext cx="411015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192.168.40.0/24</a:t>
            </a:r>
            <a:endParaRPr lang="en-US" sz="1350" dirty="0"/>
          </a:p>
        </p:txBody>
      </p:sp>
      <p:sp>
        <p:nvSpPr>
          <p:cNvPr id="24" name="Text 21"/>
          <p:cNvSpPr/>
          <p:nvPr/>
        </p:nvSpPr>
        <p:spPr>
          <a:xfrm>
            <a:off x="9725382" y="5609392"/>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Support 1</a:t>
            </a:r>
            <a:endParaRPr lang="en-US" sz="1350" dirty="0"/>
          </a:p>
        </p:txBody>
      </p:sp>
      <p:sp>
        <p:nvSpPr>
          <p:cNvPr id="25" name="Shape 22"/>
          <p:cNvSpPr/>
          <p:nvPr/>
        </p:nvSpPr>
        <p:spPr>
          <a:xfrm>
            <a:off x="615910" y="5999321"/>
            <a:ext cx="13397151" cy="501729"/>
          </a:xfrm>
          <a:prstGeom prst="rect">
            <a:avLst/>
          </a:prstGeom>
          <a:solidFill>
            <a:srgbClr val="000000">
              <a:alpha val="4000"/>
            </a:srgbClr>
          </a:solidFill>
          <a:ln/>
        </p:spPr>
        <p:txBody>
          <a:bodyPr/>
          <a:lstStyle/>
          <a:p>
            <a:endParaRPr lang="en-BE"/>
          </a:p>
        </p:txBody>
      </p:sp>
      <p:sp>
        <p:nvSpPr>
          <p:cNvPr id="26" name="Text 23"/>
          <p:cNvSpPr/>
          <p:nvPr/>
        </p:nvSpPr>
        <p:spPr>
          <a:xfrm>
            <a:off x="791170" y="6111121"/>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41</a:t>
            </a:r>
            <a:endParaRPr lang="en-US" sz="1350" dirty="0"/>
          </a:p>
        </p:txBody>
      </p:sp>
      <p:sp>
        <p:nvSpPr>
          <p:cNvPr id="27" name="Text 24"/>
          <p:cNvSpPr/>
          <p:nvPr/>
        </p:nvSpPr>
        <p:spPr>
          <a:xfrm>
            <a:off x="5260181" y="6111121"/>
            <a:ext cx="411015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192.168.41.0/24</a:t>
            </a:r>
            <a:endParaRPr lang="en-US" sz="1350" dirty="0"/>
          </a:p>
        </p:txBody>
      </p:sp>
      <p:sp>
        <p:nvSpPr>
          <p:cNvPr id="28" name="Text 25"/>
          <p:cNvSpPr/>
          <p:nvPr/>
        </p:nvSpPr>
        <p:spPr>
          <a:xfrm>
            <a:off x="9725382" y="6111121"/>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Support 2</a:t>
            </a:r>
            <a:endParaRPr lang="en-US" sz="1350" dirty="0"/>
          </a:p>
        </p:txBody>
      </p:sp>
      <p:sp>
        <p:nvSpPr>
          <p:cNvPr id="29" name="Shape 26"/>
          <p:cNvSpPr/>
          <p:nvPr/>
        </p:nvSpPr>
        <p:spPr>
          <a:xfrm>
            <a:off x="615910" y="6501051"/>
            <a:ext cx="13397151" cy="501729"/>
          </a:xfrm>
          <a:prstGeom prst="rect">
            <a:avLst/>
          </a:prstGeom>
          <a:solidFill>
            <a:srgbClr val="FFFFFF">
              <a:alpha val="4000"/>
            </a:srgbClr>
          </a:solidFill>
          <a:ln/>
        </p:spPr>
        <p:txBody>
          <a:bodyPr/>
          <a:lstStyle/>
          <a:p>
            <a:endParaRPr lang="en-BE"/>
          </a:p>
        </p:txBody>
      </p:sp>
      <p:sp>
        <p:nvSpPr>
          <p:cNvPr id="30" name="Text 27"/>
          <p:cNvSpPr/>
          <p:nvPr/>
        </p:nvSpPr>
        <p:spPr>
          <a:xfrm>
            <a:off x="791170" y="6612850"/>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1</a:t>
            </a:r>
            <a:endParaRPr lang="en-US" sz="1350" dirty="0"/>
          </a:p>
        </p:txBody>
      </p:sp>
      <p:sp>
        <p:nvSpPr>
          <p:cNvPr id="31" name="Text 28"/>
          <p:cNvSpPr/>
          <p:nvPr/>
        </p:nvSpPr>
        <p:spPr>
          <a:xfrm>
            <a:off x="5260181" y="6612850"/>
            <a:ext cx="411015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192.168.1.0/24</a:t>
            </a:r>
            <a:endParaRPr lang="en-US" sz="1350" dirty="0"/>
          </a:p>
        </p:txBody>
      </p:sp>
      <p:sp>
        <p:nvSpPr>
          <p:cNvPr id="32" name="Text 29"/>
          <p:cNvSpPr/>
          <p:nvPr/>
        </p:nvSpPr>
        <p:spPr>
          <a:xfrm>
            <a:off x="9725382" y="6612850"/>
            <a:ext cx="4113967" cy="278130"/>
          </a:xfrm>
          <a:prstGeom prst="rect">
            <a:avLst/>
          </a:prstGeom>
          <a:noFill/>
          <a:ln/>
        </p:spPr>
        <p:txBody>
          <a:bodyPr wrap="non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Servers</a:t>
            </a:r>
            <a:endParaRPr lang="en-US" sz="1350" dirty="0"/>
          </a:p>
        </p:txBody>
      </p:sp>
      <p:sp>
        <p:nvSpPr>
          <p:cNvPr id="33" name="Text 30"/>
          <p:cNvSpPr/>
          <p:nvPr/>
        </p:nvSpPr>
        <p:spPr>
          <a:xfrm>
            <a:off x="608290" y="7205901"/>
            <a:ext cx="13413819" cy="556260"/>
          </a:xfrm>
          <a:prstGeom prst="rect">
            <a:avLst/>
          </a:prstGeom>
          <a:noFill/>
          <a:ln/>
        </p:spPr>
        <p:txBody>
          <a:bodyPr wrap="square" lIns="0" tIns="0" rIns="0" bIns="0" rtlCol="0" anchor="t"/>
          <a:lstStyle/>
          <a:p>
            <a:pPr marL="0" indent="0">
              <a:lnSpc>
                <a:spcPts val="2150"/>
              </a:lnSpc>
              <a:buNone/>
            </a:pPr>
            <a:r>
              <a:rPr lang="en-US" sz="1350" dirty="0">
                <a:solidFill>
                  <a:srgbClr val="272525"/>
                </a:solidFill>
                <a:latin typeface="Montserrat" pitchFamily="34" charset="0"/>
                <a:ea typeface="Montserrat" pitchFamily="34" charset="-122"/>
                <a:cs typeface="Montserrat" pitchFamily="34" charset="-120"/>
              </a:rPr>
              <a:t>Each VLAN is assigned its own subnet, allowing for efficient network segmentation and management. This scheme provides ample IP addresses for each department while maintaining clear boundaries between different network functions.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167676" y="535305"/>
            <a:ext cx="5122783" cy="640318"/>
          </a:xfrm>
          <a:prstGeom prst="rect">
            <a:avLst/>
          </a:prstGeom>
          <a:noFill/>
          <a:ln/>
        </p:spPr>
        <p:txBody>
          <a:bodyPr wrap="none" lIns="0" tIns="0" rIns="0" bIns="0" rtlCol="0" anchor="t"/>
          <a:lstStyle/>
          <a:p>
            <a:pPr marL="0" indent="0">
              <a:lnSpc>
                <a:spcPts val="5000"/>
              </a:lnSpc>
              <a:buNone/>
            </a:pPr>
            <a:r>
              <a:rPr lang="en-US" sz="4000" b="1" dirty="0">
                <a:solidFill>
                  <a:srgbClr val="7068F4"/>
                </a:solidFill>
                <a:latin typeface="Barlow Bold" pitchFamily="34" charset="0"/>
                <a:ea typeface="Barlow Bold" pitchFamily="34" charset="-122"/>
                <a:cs typeface="Barlow Bold" pitchFamily="34" charset="-120"/>
              </a:rPr>
              <a:t>Network Connectivity</a:t>
            </a:r>
            <a:endParaRPr lang="en-US" sz="4000" dirty="0"/>
          </a:p>
        </p:txBody>
      </p:sp>
      <p:pic>
        <p:nvPicPr>
          <p:cNvPr id="4" name="Image 1" descr="preencoded.png"/>
          <p:cNvPicPr>
            <a:picLocks noChangeAspect="1"/>
          </p:cNvPicPr>
          <p:nvPr/>
        </p:nvPicPr>
        <p:blipFill>
          <a:blip r:embed="rId4"/>
          <a:stretch>
            <a:fillRect/>
          </a:stretch>
        </p:blipFill>
        <p:spPr>
          <a:xfrm>
            <a:off x="6167676" y="1467564"/>
            <a:ext cx="973217" cy="1557218"/>
          </a:xfrm>
          <a:prstGeom prst="rect">
            <a:avLst/>
          </a:prstGeom>
        </p:spPr>
      </p:pic>
      <p:sp>
        <p:nvSpPr>
          <p:cNvPr id="5" name="Text 1"/>
          <p:cNvSpPr/>
          <p:nvPr/>
        </p:nvSpPr>
        <p:spPr>
          <a:xfrm>
            <a:off x="7432834" y="1662113"/>
            <a:ext cx="3054906" cy="320040"/>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Router to Multilayer Switch</a:t>
            </a:r>
            <a:endParaRPr lang="en-US" sz="2000" dirty="0"/>
          </a:p>
        </p:txBody>
      </p:sp>
      <p:sp>
        <p:nvSpPr>
          <p:cNvPr id="6" name="Text 2"/>
          <p:cNvSpPr/>
          <p:nvPr/>
        </p:nvSpPr>
        <p:spPr>
          <a:xfrm>
            <a:off x="7432834" y="2098834"/>
            <a:ext cx="6516291" cy="311468"/>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Connected via a trunk link to allow multiple VLANs.</a:t>
            </a:r>
            <a:endParaRPr lang="en-US" sz="1500" dirty="0"/>
          </a:p>
        </p:txBody>
      </p:sp>
      <p:pic>
        <p:nvPicPr>
          <p:cNvPr id="7" name="Image 2" descr="preencoded.png"/>
          <p:cNvPicPr>
            <a:picLocks noChangeAspect="1"/>
          </p:cNvPicPr>
          <p:nvPr/>
        </p:nvPicPr>
        <p:blipFill>
          <a:blip r:embed="rId5"/>
          <a:stretch>
            <a:fillRect/>
          </a:stretch>
        </p:blipFill>
        <p:spPr>
          <a:xfrm>
            <a:off x="6167676" y="3024783"/>
            <a:ext cx="973217" cy="1557218"/>
          </a:xfrm>
          <a:prstGeom prst="rect">
            <a:avLst/>
          </a:prstGeom>
        </p:spPr>
      </p:pic>
      <p:sp>
        <p:nvSpPr>
          <p:cNvPr id="8" name="Text 3"/>
          <p:cNvSpPr/>
          <p:nvPr/>
        </p:nvSpPr>
        <p:spPr>
          <a:xfrm>
            <a:off x="7432834" y="3219331"/>
            <a:ext cx="4225052" cy="320040"/>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Multilayer Switch to Access Switches</a:t>
            </a:r>
            <a:endParaRPr lang="en-US" sz="2000" dirty="0"/>
          </a:p>
        </p:txBody>
      </p:sp>
      <p:sp>
        <p:nvSpPr>
          <p:cNvPr id="9" name="Text 4"/>
          <p:cNvSpPr/>
          <p:nvPr/>
        </p:nvSpPr>
        <p:spPr>
          <a:xfrm>
            <a:off x="7432834" y="3656052"/>
            <a:ext cx="6516291" cy="622935"/>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Each access switch connects to the multilayer switch for VLAN communication.</a:t>
            </a:r>
            <a:endParaRPr lang="en-US" sz="1500" dirty="0"/>
          </a:p>
        </p:txBody>
      </p:sp>
      <p:pic>
        <p:nvPicPr>
          <p:cNvPr id="10" name="Image 3" descr="preencoded.png"/>
          <p:cNvPicPr>
            <a:picLocks noChangeAspect="1"/>
          </p:cNvPicPr>
          <p:nvPr/>
        </p:nvPicPr>
        <p:blipFill>
          <a:blip r:embed="rId6"/>
          <a:stretch>
            <a:fillRect/>
          </a:stretch>
        </p:blipFill>
        <p:spPr>
          <a:xfrm>
            <a:off x="6167676" y="4582001"/>
            <a:ext cx="973217" cy="1557218"/>
          </a:xfrm>
          <a:prstGeom prst="rect">
            <a:avLst/>
          </a:prstGeom>
        </p:spPr>
      </p:pic>
      <p:sp>
        <p:nvSpPr>
          <p:cNvPr id="11" name="Text 5"/>
          <p:cNvSpPr/>
          <p:nvPr/>
        </p:nvSpPr>
        <p:spPr>
          <a:xfrm>
            <a:off x="7432834" y="4776549"/>
            <a:ext cx="2561392" cy="320040"/>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Servers Connection</a:t>
            </a:r>
            <a:endParaRPr lang="en-US" sz="2000" dirty="0"/>
          </a:p>
        </p:txBody>
      </p:sp>
      <p:sp>
        <p:nvSpPr>
          <p:cNvPr id="12" name="Text 6"/>
          <p:cNvSpPr/>
          <p:nvPr/>
        </p:nvSpPr>
        <p:spPr>
          <a:xfrm>
            <a:off x="7432834" y="5213271"/>
            <a:ext cx="6516291" cy="622935"/>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Servers are connected to a switch, which in turn connects to a multilayer switch to ensure optimal performance.</a:t>
            </a:r>
            <a:endParaRPr lang="en-US" sz="1500" dirty="0"/>
          </a:p>
        </p:txBody>
      </p:sp>
      <p:pic>
        <p:nvPicPr>
          <p:cNvPr id="13" name="Image 4" descr="preencoded.png"/>
          <p:cNvPicPr>
            <a:picLocks noChangeAspect="1"/>
          </p:cNvPicPr>
          <p:nvPr/>
        </p:nvPicPr>
        <p:blipFill>
          <a:blip r:embed="rId7"/>
          <a:stretch>
            <a:fillRect/>
          </a:stretch>
        </p:blipFill>
        <p:spPr>
          <a:xfrm>
            <a:off x="6167676" y="6139220"/>
            <a:ext cx="973217" cy="1557218"/>
          </a:xfrm>
          <a:prstGeom prst="rect">
            <a:avLst/>
          </a:prstGeom>
        </p:spPr>
      </p:pic>
      <p:sp>
        <p:nvSpPr>
          <p:cNvPr id="14" name="Text 7"/>
          <p:cNvSpPr/>
          <p:nvPr/>
        </p:nvSpPr>
        <p:spPr>
          <a:xfrm>
            <a:off x="7432834" y="6333768"/>
            <a:ext cx="2738080" cy="320040"/>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Workstation Connection</a:t>
            </a:r>
            <a:endParaRPr lang="en-US" sz="2000" dirty="0"/>
          </a:p>
        </p:txBody>
      </p:sp>
      <p:sp>
        <p:nvSpPr>
          <p:cNvPr id="15" name="Text 8"/>
          <p:cNvSpPr/>
          <p:nvPr/>
        </p:nvSpPr>
        <p:spPr>
          <a:xfrm>
            <a:off x="7432834" y="6770489"/>
            <a:ext cx="6516291" cy="622935"/>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Workstations are connected to the access switches, distributed across various VLANs.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179433"/>
            <a:ext cx="11872198"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Demilitarized Zone (DMZ) Implementation</a:t>
            </a:r>
            <a:endParaRPr lang="en-US" sz="5100" dirty="0"/>
          </a:p>
        </p:txBody>
      </p:sp>
      <p:sp>
        <p:nvSpPr>
          <p:cNvPr id="3" name="Text 1"/>
          <p:cNvSpPr/>
          <p:nvPr/>
        </p:nvSpPr>
        <p:spPr>
          <a:xfrm>
            <a:off x="864037" y="2608659"/>
            <a:ext cx="2773918" cy="812006"/>
          </a:xfrm>
          <a:prstGeom prst="rect">
            <a:avLst/>
          </a:prstGeom>
          <a:noFill/>
          <a:ln/>
        </p:spPr>
        <p:txBody>
          <a:bodyPr wrap="square" lIns="0" tIns="0" rIns="0" bIns="0" rtlCol="0" anchor="t"/>
          <a:lstStyle/>
          <a:p>
            <a:pPr marL="0" indent="0">
              <a:lnSpc>
                <a:spcPts val="3150"/>
              </a:lnSpc>
              <a:buNone/>
            </a:pPr>
            <a:r>
              <a:rPr lang="en-US" sz="2550" b="1" dirty="0">
                <a:solidFill>
                  <a:srgbClr val="7068F4"/>
                </a:solidFill>
                <a:latin typeface="Barlow Bold" pitchFamily="34" charset="0"/>
                <a:ea typeface="Barlow Bold" pitchFamily="34" charset="-122"/>
                <a:cs typeface="Barlow Bold" pitchFamily="34" charset="-120"/>
              </a:rPr>
              <a:t>Isolating Public-Facing Services</a:t>
            </a:r>
            <a:endParaRPr lang="en-US" sz="2550" dirty="0"/>
          </a:p>
        </p:txBody>
      </p:sp>
      <p:sp>
        <p:nvSpPr>
          <p:cNvPr id="4" name="Text 2"/>
          <p:cNvSpPr/>
          <p:nvPr/>
        </p:nvSpPr>
        <p:spPr>
          <a:xfrm>
            <a:off x="880909" y="3667482"/>
            <a:ext cx="2773918"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We implemented a dedicated VLAN for the DMZ, separating public-facing services  from the internal network.</a:t>
            </a:r>
            <a:endParaRPr lang="en-US" sz="1900" dirty="0"/>
          </a:p>
        </p:txBody>
      </p:sp>
      <p:sp>
        <p:nvSpPr>
          <p:cNvPr id="5" name="Text 3"/>
          <p:cNvSpPr/>
          <p:nvPr/>
        </p:nvSpPr>
        <p:spPr>
          <a:xfrm>
            <a:off x="4247793" y="2608659"/>
            <a:ext cx="2773918" cy="812006"/>
          </a:xfrm>
          <a:prstGeom prst="rect">
            <a:avLst/>
          </a:prstGeom>
          <a:noFill/>
          <a:ln/>
        </p:spPr>
        <p:txBody>
          <a:bodyPr wrap="square" lIns="0" tIns="0" rIns="0" bIns="0" rtlCol="0" anchor="t"/>
          <a:lstStyle/>
          <a:p>
            <a:pPr marL="0" indent="0">
              <a:lnSpc>
                <a:spcPts val="3150"/>
              </a:lnSpc>
              <a:buNone/>
            </a:pPr>
            <a:r>
              <a:rPr lang="en-US" sz="2550" b="1" dirty="0">
                <a:solidFill>
                  <a:srgbClr val="7068F4"/>
                </a:solidFill>
                <a:latin typeface="Barlow Bold" pitchFamily="34" charset="0"/>
                <a:ea typeface="Barlow Bold" pitchFamily="34" charset="-122"/>
                <a:cs typeface="Barlow Bold" pitchFamily="34" charset="-120"/>
              </a:rPr>
              <a:t>Secure Access Controls</a:t>
            </a:r>
            <a:endParaRPr lang="en-US" sz="2550" dirty="0"/>
          </a:p>
        </p:txBody>
      </p:sp>
      <p:sp>
        <p:nvSpPr>
          <p:cNvPr id="6" name="Text 4"/>
          <p:cNvSpPr/>
          <p:nvPr/>
        </p:nvSpPr>
        <p:spPr>
          <a:xfrm>
            <a:off x="4247793" y="3667482"/>
            <a:ext cx="2773918" cy="3160395"/>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We configured Access Control Lists (ACLs) to strictly control traffic between the DMZ and the internal network, allowing only authorized access.</a:t>
            </a:r>
            <a:endParaRPr lang="en-US" sz="1900" dirty="0"/>
          </a:p>
        </p:txBody>
      </p:sp>
      <p:sp>
        <p:nvSpPr>
          <p:cNvPr id="7" name="Text 5"/>
          <p:cNvSpPr/>
          <p:nvPr/>
        </p:nvSpPr>
        <p:spPr>
          <a:xfrm>
            <a:off x="7631549" y="2608659"/>
            <a:ext cx="2773918"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latin typeface="Barlow Bold" pitchFamily="34" charset="0"/>
                <a:ea typeface="Barlow Bold" pitchFamily="34" charset="-122"/>
                <a:cs typeface="Barlow Bold" pitchFamily="34" charset="-120"/>
              </a:rPr>
              <a:t>Enhanced Security</a:t>
            </a:r>
            <a:endParaRPr lang="en-US" sz="2550" dirty="0"/>
          </a:p>
        </p:txBody>
      </p:sp>
      <p:sp>
        <p:nvSpPr>
          <p:cNvPr id="8" name="Text 6"/>
          <p:cNvSpPr/>
          <p:nvPr/>
        </p:nvSpPr>
        <p:spPr>
          <a:xfrm>
            <a:off x="7631549" y="3261479"/>
            <a:ext cx="2773918" cy="3160395"/>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This setup safeguards sensitive internal resources while maintaining functionality for external users, effectively mitigating potential threats.</a:t>
            </a:r>
            <a:endParaRPr lang="en-US" sz="1900" dirty="0"/>
          </a:p>
        </p:txBody>
      </p:sp>
      <p:sp>
        <p:nvSpPr>
          <p:cNvPr id="9" name="Text 7"/>
          <p:cNvSpPr/>
          <p:nvPr/>
        </p:nvSpPr>
        <p:spPr>
          <a:xfrm>
            <a:off x="11015305" y="2608659"/>
            <a:ext cx="2773918" cy="812006"/>
          </a:xfrm>
          <a:prstGeom prst="rect">
            <a:avLst/>
          </a:prstGeom>
          <a:noFill/>
          <a:ln/>
        </p:spPr>
        <p:txBody>
          <a:bodyPr wrap="square" lIns="0" tIns="0" rIns="0" bIns="0" rtlCol="0" anchor="t"/>
          <a:lstStyle/>
          <a:p>
            <a:pPr marL="0" indent="0">
              <a:lnSpc>
                <a:spcPts val="3150"/>
              </a:lnSpc>
              <a:buNone/>
            </a:pPr>
            <a:r>
              <a:rPr lang="en-US" sz="2550" b="1" dirty="0">
                <a:solidFill>
                  <a:srgbClr val="7068F4"/>
                </a:solidFill>
                <a:latin typeface="Barlow Bold" pitchFamily="34" charset="0"/>
                <a:ea typeface="Barlow Bold" pitchFamily="34" charset="-122"/>
                <a:cs typeface="Barlow Bold" pitchFamily="34" charset="-120"/>
              </a:rPr>
              <a:t>Flexibility and Scalability</a:t>
            </a:r>
            <a:endParaRPr lang="en-US" sz="2550" dirty="0"/>
          </a:p>
        </p:txBody>
      </p:sp>
      <p:sp>
        <p:nvSpPr>
          <p:cNvPr id="10" name="Text 8"/>
          <p:cNvSpPr/>
          <p:nvPr/>
        </p:nvSpPr>
        <p:spPr>
          <a:xfrm>
            <a:off x="11015305" y="3667482"/>
            <a:ext cx="2773918"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The DMZ approach provides a robust alternative to traditional firewalls, offering a flexible and scalable solution for network security.</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725</Words>
  <Application>Microsoft Macintosh PowerPoint</Application>
  <PresentationFormat>Custom</PresentationFormat>
  <Paragraphs>132</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Montserrat</vt:lpstr>
      <vt:lpstr>Arial</vt:lpstr>
      <vt:lpstr>Barlow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mohamed saaidi</cp:lastModifiedBy>
  <cp:revision>4</cp:revision>
  <dcterms:created xsi:type="dcterms:W3CDTF">2024-10-25T05:57:57Z</dcterms:created>
  <dcterms:modified xsi:type="dcterms:W3CDTF">2024-10-25T08:24:26Z</dcterms:modified>
</cp:coreProperties>
</file>